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9" r:id="rId3"/>
    <p:sldId id="267" r:id="rId4"/>
    <p:sldId id="268" r:id="rId5"/>
    <p:sldId id="270" r:id="rId6"/>
    <p:sldId id="269" r:id="rId7"/>
    <p:sldId id="260" r:id="rId8"/>
    <p:sldId id="264" r:id="rId9"/>
    <p:sldId id="27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AC7B-7A67-4184-8C09-4E1BABF231E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6C65F-39D5-45F8-9AFA-12307153D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AC7B-7A67-4184-8C09-4E1BABF231E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6C65F-39D5-45F8-9AFA-12307153D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AC7B-7A67-4184-8C09-4E1BABF231E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6C65F-39D5-45F8-9AFA-12307153D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AC7B-7A67-4184-8C09-4E1BABF231E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6C65F-39D5-45F8-9AFA-12307153D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AC7B-7A67-4184-8C09-4E1BABF231E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6C65F-39D5-45F8-9AFA-12307153D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AC7B-7A67-4184-8C09-4E1BABF231E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6C65F-39D5-45F8-9AFA-12307153D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AC7B-7A67-4184-8C09-4E1BABF231E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6C65F-39D5-45F8-9AFA-12307153D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AC7B-7A67-4184-8C09-4E1BABF231E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6C65F-39D5-45F8-9AFA-12307153D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AC7B-7A67-4184-8C09-4E1BABF231E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6C65F-39D5-45F8-9AFA-12307153D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AC7B-7A67-4184-8C09-4E1BABF231E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6C65F-39D5-45F8-9AFA-12307153D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9AC7B-7A67-4184-8C09-4E1BABF231E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6C65F-39D5-45F8-9AFA-12307153D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29AC7B-7A67-4184-8C09-4E1BABF231EC}" type="datetimeFigureOut">
              <a:rPr lang="ru-RU" smtClean="0"/>
              <a:pPr/>
              <a:t>28.09.2022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6C65F-39D5-45F8-9AFA-12307153DA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9024" y="285728"/>
            <a:ext cx="8499256" cy="214314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cs typeface="Angsana New" panose="02020603050405020304" pitchFamily="18" charset="-34"/>
              </a:rPr>
              <a:t>Деятельность учителя-логопеда, </a:t>
            </a:r>
            <a:br>
              <a:rPr lang="ru-RU" sz="3600" dirty="0" smtClean="0">
                <a:solidFill>
                  <a:srgbClr val="FF0000"/>
                </a:solidFill>
                <a:cs typeface="Angsana New" panose="02020603050405020304" pitchFamily="18" charset="-34"/>
              </a:rPr>
            </a:br>
            <a:r>
              <a:rPr lang="ru-RU" sz="3600" dirty="0" smtClean="0">
                <a:solidFill>
                  <a:srgbClr val="FF0000"/>
                </a:solidFill>
                <a:cs typeface="Angsana New" panose="02020603050405020304" pitchFamily="18" charset="-34"/>
              </a:rPr>
              <a:t>в образовательной организации</a:t>
            </a:r>
            <a:r>
              <a:rPr lang="ru-RU" sz="2400" dirty="0" smtClean="0">
                <a:solidFill>
                  <a:srgbClr val="FF0000"/>
                </a:solidFill>
                <a:cs typeface="Angsana New" panose="02020603050405020304" pitchFamily="18" charset="-34"/>
              </a:rPr>
              <a:t> </a:t>
            </a:r>
            <a:endParaRPr lang="ru-RU" sz="3600" dirty="0">
              <a:solidFill>
                <a:srgbClr val="FF0000"/>
              </a:solidFill>
              <a:cs typeface="Angsana New" panose="02020603050405020304" pitchFamily="18" charset="-34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2571744"/>
            <a:ext cx="6656784" cy="2928958"/>
          </a:xfrm>
        </p:spPr>
        <p:txBody>
          <a:bodyPr>
            <a:noAutofit/>
          </a:bodyPr>
          <a:lstStyle/>
          <a:p>
            <a:pPr algn="r"/>
            <a:r>
              <a:rPr lang="ru-RU" sz="2400" dirty="0" smtClean="0">
                <a:solidFill>
                  <a:srgbClr val="0070C0"/>
                </a:solidFill>
              </a:rPr>
              <a:t>Педагогическая консультация</a:t>
            </a:r>
          </a:p>
          <a:p>
            <a:pPr algn="r"/>
            <a:r>
              <a:rPr lang="ru-RU" sz="2400" dirty="0" err="1" smtClean="0">
                <a:solidFill>
                  <a:srgbClr val="0070C0"/>
                </a:solidFill>
              </a:rPr>
              <a:t>Фрига</a:t>
            </a:r>
            <a:r>
              <a:rPr lang="ru-RU" sz="2400" dirty="0" smtClean="0">
                <a:solidFill>
                  <a:srgbClr val="0070C0"/>
                </a:solidFill>
              </a:rPr>
              <a:t> Ольга Николаевна,</a:t>
            </a:r>
          </a:p>
          <a:p>
            <a:pPr algn="r"/>
            <a:r>
              <a:rPr lang="ru-RU" sz="2400" dirty="0" smtClean="0">
                <a:solidFill>
                  <a:srgbClr val="0070C0"/>
                </a:solidFill>
              </a:rPr>
              <a:t> учитель-логопед </a:t>
            </a:r>
          </a:p>
          <a:p>
            <a:pPr algn="r"/>
            <a:r>
              <a:rPr lang="ru-RU" sz="2400" dirty="0" smtClean="0">
                <a:solidFill>
                  <a:srgbClr val="0070C0"/>
                </a:solidFill>
              </a:rPr>
              <a:t>МОУ ИРМО «</a:t>
            </a:r>
            <a:r>
              <a:rPr lang="ru-RU" sz="2400" dirty="0" err="1" smtClean="0">
                <a:solidFill>
                  <a:srgbClr val="0070C0"/>
                </a:solidFill>
              </a:rPr>
              <a:t>Хомутовская</a:t>
            </a:r>
            <a:r>
              <a:rPr lang="ru-RU" sz="2400" dirty="0" smtClean="0">
                <a:solidFill>
                  <a:srgbClr val="0070C0"/>
                </a:solidFill>
              </a:rPr>
              <a:t> СОШ №2», </a:t>
            </a:r>
          </a:p>
          <a:p>
            <a:pPr algn="r"/>
            <a:r>
              <a:rPr lang="ru-RU" sz="2400" dirty="0" smtClean="0">
                <a:solidFill>
                  <a:srgbClr val="0070C0"/>
                </a:solidFill>
              </a:rPr>
              <a:t>руководитель ассоциации </a:t>
            </a:r>
          </a:p>
          <a:p>
            <a:pPr algn="r"/>
            <a:r>
              <a:rPr lang="ru-RU" sz="2400" dirty="0" smtClean="0">
                <a:solidFill>
                  <a:srgbClr val="0070C0"/>
                </a:solidFill>
              </a:rPr>
              <a:t>учителей-логопедов МОУ ИРМО</a:t>
            </a: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D:\Documents\эмблема профель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5" r="16607"/>
          <a:stretch/>
        </p:blipFill>
        <p:spPr bwMode="auto">
          <a:xfrm>
            <a:off x="357158" y="2714620"/>
            <a:ext cx="2786082" cy="25717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0307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338328"/>
            <a:ext cx="8786874" cy="101897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Нормативно-правовые аспекты </a:t>
            </a:r>
            <a:r>
              <a:rPr lang="ru-RU" sz="2400" dirty="0" smtClean="0">
                <a:solidFill>
                  <a:srgbClr val="FF0000"/>
                </a:solidFill>
              </a:rPr>
              <a:t>регламентирующие деятельность      учителя-логопеда в образовательной организации</a:t>
            </a:r>
            <a:endParaRPr lang="ru-RU" sz="24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357298"/>
            <a:ext cx="8856983" cy="524005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000" dirty="0" smtClean="0">
                <a:solidFill>
                  <a:srgbClr val="0070C0"/>
                </a:solidFill>
              </a:rPr>
              <a:t>Федеральный Закон «Об образовании в Российской Федерации» от 29.12. 2012 №273-ФЗ статья №2, статья 33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70C0"/>
                </a:solidFill>
              </a:rPr>
              <a:t>Статья 2 Основные понятия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Обучающиеся с ОВЗ </a:t>
            </a:r>
            <a:r>
              <a:rPr lang="ru-RU" sz="2000" dirty="0" smtClean="0">
                <a:solidFill>
                  <a:srgbClr val="0070C0"/>
                </a:solidFill>
              </a:rPr>
              <a:t>– физическое лицо, имеющее недостатки в психическом и физическом развитии, </a:t>
            </a:r>
            <a:r>
              <a:rPr lang="ru-RU" sz="2000" dirty="0" smtClean="0">
                <a:solidFill>
                  <a:srgbClr val="FF0000"/>
                </a:solidFill>
              </a:rPr>
              <a:t>подтвержденные ПМПК </a:t>
            </a:r>
            <a:r>
              <a:rPr lang="ru-RU" sz="2000" dirty="0" smtClean="0">
                <a:solidFill>
                  <a:srgbClr val="0070C0"/>
                </a:solidFill>
              </a:rPr>
              <a:t>и препятствующие освоению основных образовательных программ без создания специальных условий.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Индивидуальный учебный план- </a:t>
            </a:r>
            <a:r>
              <a:rPr lang="ru-RU" sz="2000" dirty="0" smtClean="0">
                <a:solidFill>
                  <a:srgbClr val="0070C0"/>
                </a:solidFill>
              </a:rPr>
              <a:t>учебный план, обеспечивающий освоения образовательной программы </a:t>
            </a:r>
            <a:r>
              <a:rPr lang="ru-RU" sz="2000" dirty="0" smtClean="0">
                <a:solidFill>
                  <a:srgbClr val="FF0000"/>
                </a:solidFill>
              </a:rPr>
              <a:t>на основе индивидуализации ее содержания с учетом особенностей и образовательных потребностей </a:t>
            </a:r>
            <a:r>
              <a:rPr lang="ru-RU" sz="2000" smtClean="0">
                <a:solidFill>
                  <a:srgbClr val="FF0000"/>
                </a:solidFill>
              </a:rPr>
              <a:t>конкретного обучающегося</a:t>
            </a:r>
            <a:endParaRPr lang="ru-RU" sz="20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0070C0"/>
                </a:solidFill>
              </a:rPr>
              <a:t/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>статья 34 «Основные права обучающихся и меры социальной поддержки и стимулирования…»</a:t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>право на получение бесплатной психолого-медико-педагогической коррекции.</a:t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>статья 42 Психолого-педагогическая, медицинская и социальная помощь </a:t>
            </a:r>
            <a:r>
              <a:rPr lang="ru-RU" sz="2000" dirty="0" smtClean="0">
                <a:solidFill>
                  <a:srgbClr val="FF0000"/>
                </a:solidFill>
              </a:rPr>
              <a:t>обучающимся</a:t>
            </a:r>
            <a:r>
              <a:rPr lang="ru-RU" sz="2000" dirty="0" smtClean="0">
                <a:solidFill>
                  <a:srgbClr val="0070C0"/>
                </a:solidFill>
              </a:rPr>
              <a:t>, </a:t>
            </a:r>
            <a:r>
              <a:rPr lang="ru-RU" sz="2000" dirty="0" smtClean="0">
                <a:solidFill>
                  <a:srgbClr val="FF0000"/>
                </a:solidFill>
              </a:rPr>
              <a:t>испытывающих трудности в освоении ООП развитии и социальной адаптации.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70C0"/>
                </a:solidFill>
              </a:rPr>
              <a:t> Статья 79 «Организация получения образования лиц с ОВЗ»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70C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4142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6178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Виды и варианты реализации АООП начального общего образования обучающихся с ОВЗ:</a:t>
            </a:r>
            <a:endParaRPr lang="ru-RU" sz="2400" dirty="0" smtClean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071546"/>
          <a:ext cx="8536018" cy="51183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8009"/>
                <a:gridCol w="4268009"/>
              </a:tblGrid>
              <a:tr h="5038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</a:rPr>
                        <a:t>Основные группы обучающихся, воспитанников с ОВЗ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Варианты реализации АООП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239911"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ТМНР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Calibri" pitchFamily="34" charset="0"/>
                      </a:endParaRPr>
                    </a:p>
                  </a:txBody>
                  <a:tcPr marL="61819" marR="61819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СИПР</a:t>
                      </a:r>
                      <a:endParaRPr lang="ru-RU" sz="180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Calibri" pitchFamily="34" charset="0"/>
                      </a:endParaRPr>
                    </a:p>
                  </a:txBody>
                  <a:tcPr marL="61819" marR="61819" marT="0" marB="0"/>
                </a:tc>
              </a:tr>
              <a:tr h="2399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Глухие </a:t>
                      </a:r>
                      <a:r>
                        <a:rPr lang="ru-RU" sz="1800" dirty="0" smtClean="0"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обучающиеся</a:t>
                      </a:r>
                      <a:endParaRPr lang="ru-RU" sz="1800" dirty="0">
                        <a:effectLst/>
                        <a:latin typeface="+mj-lt"/>
                        <a:ea typeface="Times New Roman"/>
                        <a:cs typeface="Calibri" pitchFamily="34" charset="0"/>
                      </a:endParaRPr>
                    </a:p>
                  </a:txBody>
                  <a:tcPr marL="61819" marR="61819" marT="0" marB="0"/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1.1, 1.2, </a:t>
                      </a:r>
                      <a:r>
                        <a:rPr lang="ru-RU" sz="1800" dirty="0" smtClean="0">
                          <a:solidFill>
                            <a:srgbClr val="00B050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1.3,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 1.4</a:t>
                      </a:r>
                      <a:endParaRPr lang="ru-RU" sz="180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Calibri" pitchFamily="34" charset="0"/>
                      </a:endParaRPr>
                    </a:p>
                  </a:txBody>
                  <a:tcPr marL="61819" marR="61819" marT="0" marB="0"/>
                </a:tc>
              </a:tr>
              <a:tr h="47982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Слабослышащие</a:t>
                      </a:r>
                      <a:r>
                        <a:rPr lang="ru-RU" sz="1800" baseline="0" dirty="0" smtClean="0"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 (позднооглохшие обучающиеся)</a:t>
                      </a:r>
                      <a:endParaRPr lang="ru-RU" sz="1800" dirty="0">
                        <a:effectLst/>
                        <a:latin typeface="+mj-lt"/>
                        <a:ea typeface="Times New Roman"/>
                        <a:cs typeface="Calibri" pitchFamily="34" charset="0"/>
                      </a:endParaRPr>
                    </a:p>
                  </a:txBody>
                  <a:tcPr marL="61819" marR="61819" marT="0" marB="0"/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2.1, 2.2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,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2.3</a:t>
                      </a:r>
                      <a:endParaRPr lang="ru-RU" sz="180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Calibri" pitchFamily="34" charset="0"/>
                      </a:endParaRPr>
                    </a:p>
                  </a:txBody>
                  <a:tcPr marL="61819" marR="61819" marT="0" marB="0"/>
                </a:tc>
              </a:tr>
              <a:tr h="2399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Слепые </a:t>
                      </a:r>
                      <a:r>
                        <a:rPr lang="ru-RU" sz="1800" dirty="0" smtClean="0"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обучающиеся</a:t>
                      </a:r>
                      <a:endParaRPr lang="ru-RU" sz="1800" dirty="0">
                        <a:effectLst/>
                        <a:latin typeface="+mj-lt"/>
                        <a:ea typeface="Times New Roman"/>
                        <a:cs typeface="Calibri" pitchFamily="34" charset="0"/>
                      </a:endParaRPr>
                    </a:p>
                  </a:txBody>
                  <a:tcPr marL="61819" marR="61819" marT="0" marB="0"/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3.1, 3.2, </a:t>
                      </a:r>
                      <a:r>
                        <a:rPr lang="ru-RU" sz="1800" dirty="0" smtClean="0">
                          <a:solidFill>
                            <a:srgbClr val="00B050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3.3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, 3.4</a:t>
                      </a:r>
                      <a:endParaRPr lang="ru-RU" sz="180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Calibri" pitchFamily="34" charset="0"/>
                      </a:endParaRPr>
                    </a:p>
                  </a:txBody>
                  <a:tcPr marL="61819" marR="61819" marT="0" marB="0"/>
                </a:tc>
              </a:tr>
              <a:tr h="2399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Слабовидящие </a:t>
                      </a:r>
                      <a:r>
                        <a:rPr lang="ru-RU" sz="1800" dirty="0" smtClean="0"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обучающиеся</a:t>
                      </a:r>
                      <a:r>
                        <a:rPr lang="ru-RU" sz="1800" baseline="0" dirty="0" smtClean="0"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 </a:t>
                      </a:r>
                      <a:endParaRPr lang="ru-RU" sz="1800" dirty="0">
                        <a:effectLst/>
                        <a:latin typeface="+mj-lt"/>
                        <a:ea typeface="Times New Roman"/>
                        <a:cs typeface="Calibri" pitchFamily="34" charset="0"/>
                      </a:endParaRPr>
                    </a:p>
                  </a:txBody>
                  <a:tcPr marL="61819" marR="61819" marT="0" marB="0"/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4.1, 4.2</a:t>
                      </a:r>
                      <a:r>
                        <a:rPr lang="ru-RU" sz="1800" dirty="0" smtClean="0">
                          <a:solidFill>
                            <a:srgbClr val="00B050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, 4.3</a:t>
                      </a:r>
                      <a:endParaRPr lang="ru-RU" sz="1800" dirty="0">
                        <a:solidFill>
                          <a:srgbClr val="00B050"/>
                        </a:solidFill>
                        <a:effectLst/>
                        <a:latin typeface="+mj-lt"/>
                        <a:ea typeface="Times New Roman"/>
                        <a:cs typeface="Calibri" pitchFamily="34" charset="0"/>
                      </a:endParaRPr>
                    </a:p>
                  </a:txBody>
                  <a:tcPr marL="61819" marR="61819" marT="0" marB="0"/>
                </a:tc>
              </a:tr>
              <a:tr h="47982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Обучающиеся</a:t>
                      </a:r>
                      <a:r>
                        <a:rPr lang="ru-RU" sz="1800" baseline="0" dirty="0" smtClean="0"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 с тяжелыми нарушениями речи (ТНР)</a:t>
                      </a:r>
                      <a:endParaRPr lang="ru-RU" sz="1800" dirty="0">
                        <a:effectLst/>
                        <a:latin typeface="+mj-lt"/>
                        <a:ea typeface="Times New Roman"/>
                        <a:cs typeface="Calibri" pitchFamily="34" charset="0"/>
                      </a:endParaRPr>
                    </a:p>
                  </a:txBody>
                  <a:tcPr marL="61819" marR="61819" marT="0" marB="0"/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5.1, 5.2</a:t>
                      </a:r>
                      <a:endParaRPr lang="ru-RU" sz="1800" dirty="0">
                        <a:solidFill>
                          <a:srgbClr val="0070C0"/>
                        </a:solidFill>
                        <a:effectLst/>
                        <a:latin typeface="+mj-lt"/>
                        <a:ea typeface="Times New Roman"/>
                        <a:cs typeface="Calibri" pitchFamily="34" charset="0"/>
                      </a:endParaRPr>
                    </a:p>
                  </a:txBody>
                  <a:tcPr marL="61819" marR="61819" marT="0" marB="0"/>
                </a:tc>
              </a:tr>
              <a:tr h="6377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Обучающиеся</a:t>
                      </a:r>
                      <a:r>
                        <a:rPr lang="ru-RU" sz="1800" baseline="0" dirty="0" smtClean="0"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 с нарушениям опорно-двигательного аппарата (НОДА)</a:t>
                      </a:r>
                      <a:endParaRPr lang="ru-RU" sz="1800" dirty="0">
                        <a:effectLst/>
                        <a:latin typeface="+mj-lt"/>
                        <a:ea typeface="Times New Roman"/>
                        <a:cs typeface="Calibri" pitchFamily="34" charset="0"/>
                      </a:endParaRPr>
                    </a:p>
                  </a:txBody>
                  <a:tcPr marL="61819" marR="61819" marT="0" marB="0"/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6.1, 6.2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, </a:t>
                      </a:r>
                      <a:r>
                        <a:rPr lang="ru-RU" sz="1800" dirty="0" smtClean="0">
                          <a:solidFill>
                            <a:srgbClr val="00B050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6.3, 6.4</a:t>
                      </a:r>
                      <a:endParaRPr lang="ru-RU" sz="1800" dirty="0">
                        <a:solidFill>
                          <a:srgbClr val="00B050"/>
                        </a:solidFill>
                        <a:effectLst/>
                        <a:latin typeface="+mj-lt"/>
                        <a:ea typeface="Times New Roman"/>
                        <a:cs typeface="Calibri" pitchFamily="34" charset="0"/>
                      </a:endParaRPr>
                    </a:p>
                  </a:txBody>
                  <a:tcPr marL="61819" marR="61819" marT="0" marB="0"/>
                </a:tc>
              </a:tr>
              <a:tr h="47982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Обучающиеся</a:t>
                      </a:r>
                      <a:r>
                        <a:rPr lang="ru-RU" sz="1800" b="0" baseline="0" dirty="0" smtClean="0"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 с задержкой психического развития (ЗПР)</a:t>
                      </a:r>
                      <a:endParaRPr lang="ru-RU" sz="1800" b="0" dirty="0">
                        <a:effectLst/>
                        <a:latin typeface="+mj-lt"/>
                        <a:ea typeface="Times New Roman"/>
                        <a:cs typeface="Calibri" pitchFamily="34" charset="0"/>
                      </a:endParaRPr>
                    </a:p>
                  </a:txBody>
                  <a:tcPr marL="61819" marR="61819" marT="0" marB="0"/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7.1, 7.2</a:t>
                      </a:r>
                      <a:endParaRPr lang="ru-RU" sz="1800" b="0" dirty="0">
                        <a:solidFill>
                          <a:srgbClr val="0070C0"/>
                        </a:solidFill>
                        <a:effectLst/>
                        <a:latin typeface="+mj-lt"/>
                        <a:ea typeface="Times New Roman"/>
                        <a:cs typeface="Calibri" pitchFamily="34" charset="0"/>
                      </a:endParaRPr>
                    </a:p>
                  </a:txBody>
                  <a:tcPr marL="61819" marR="61819" marT="0" marB="0"/>
                </a:tc>
              </a:tr>
              <a:tr h="47982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Обучающиеся</a:t>
                      </a:r>
                      <a:r>
                        <a:rPr lang="ru-RU" sz="1800" baseline="0" dirty="0" smtClean="0"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 с расстройствами аутистического спектра (РАС)</a:t>
                      </a:r>
                      <a:endParaRPr lang="ru-RU" sz="1800" dirty="0">
                        <a:effectLst/>
                        <a:latin typeface="+mj-lt"/>
                        <a:ea typeface="Times New Roman"/>
                        <a:cs typeface="Calibri" pitchFamily="34" charset="0"/>
                      </a:endParaRPr>
                    </a:p>
                  </a:txBody>
                  <a:tcPr marL="61819" marR="61819" marT="0" marB="0"/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8.1, 8.2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, </a:t>
                      </a:r>
                      <a:r>
                        <a:rPr lang="ru-RU" sz="1800" dirty="0" smtClean="0">
                          <a:solidFill>
                            <a:srgbClr val="00B050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8.3,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 8.4</a:t>
                      </a:r>
                      <a:endParaRPr lang="ru-RU" sz="180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Calibri" pitchFamily="34" charset="0"/>
                      </a:endParaRPr>
                    </a:p>
                  </a:txBody>
                  <a:tcPr marL="61819" marR="61819" marT="0" marB="0"/>
                </a:tc>
              </a:tr>
              <a:tr h="47982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Обучающиеся с умственной отсталостью (интеллектуальными нарушениями)</a:t>
                      </a:r>
                      <a:endParaRPr lang="ru-RU" sz="1800" dirty="0">
                        <a:effectLst/>
                        <a:latin typeface="+mj-lt"/>
                        <a:ea typeface="Times New Roman"/>
                        <a:cs typeface="Calibri" pitchFamily="34" charset="0"/>
                      </a:endParaRPr>
                    </a:p>
                  </a:txBody>
                  <a:tcPr marL="61819" marR="61819" marT="0" marB="0"/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вариант</a:t>
                      </a:r>
                      <a:r>
                        <a:rPr lang="ru-RU" sz="1800" baseline="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 1, </a:t>
                      </a:r>
                      <a:r>
                        <a:rPr lang="ru-RU" sz="1800" baseline="0" dirty="0" smtClean="0">
                          <a:solidFill>
                            <a:srgbClr val="00B050"/>
                          </a:solidFill>
                          <a:effectLst/>
                          <a:latin typeface="+mj-lt"/>
                          <a:ea typeface="Times New Roman"/>
                          <a:cs typeface="Calibri" pitchFamily="34" charset="0"/>
                        </a:rPr>
                        <a:t>вариант 2</a:t>
                      </a:r>
                      <a:endParaRPr lang="ru-RU" sz="1800" dirty="0">
                        <a:solidFill>
                          <a:srgbClr val="00B050"/>
                        </a:solidFill>
                        <a:effectLst/>
                        <a:latin typeface="+mj-lt"/>
                        <a:ea typeface="Times New Roman"/>
                        <a:cs typeface="Calibri" pitchFamily="34" charset="0"/>
                      </a:endParaRPr>
                    </a:p>
                  </a:txBody>
                  <a:tcPr marL="61819" marR="61819" marT="0" marB="0"/>
                </a:tc>
              </a:tr>
            </a:tbl>
          </a:graphicData>
        </a:graphic>
      </p:graphicFrame>
      <p:pic>
        <p:nvPicPr>
          <p:cNvPr id="5" name="Picture 4" descr="https://avatars.mds.yandex.net/i?id=5f695090b0c12112739b004e8b0bbd0b-5241130-images-thumbs&amp;ref=rim&amp;n=33&amp;w=149&amp;h=150"/>
          <p:cNvPicPr>
            <a:picLocks noChangeAspect="1" noChangeArrowheads="1"/>
          </p:cNvPicPr>
          <p:nvPr/>
        </p:nvPicPr>
        <p:blipFill>
          <a:blip r:embed="rId2" cstate="print"/>
          <a:srcRect t="12750" b="12750"/>
          <a:stretch>
            <a:fillRect/>
          </a:stretch>
        </p:blipFill>
        <p:spPr bwMode="auto">
          <a:xfrm>
            <a:off x="7953367" y="142852"/>
            <a:ext cx="1190633" cy="9482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4691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929718" cy="4286280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285728"/>
            <a:ext cx="871543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+mj-lt"/>
                <a:ea typeface="Verdana" pitchFamily="34" charset="0"/>
                <a:cs typeface="Verdana" pitchFamily="34" charset="0"/>
              </a:rPr>
              <a:t>Трудности обучения – это </a:t>
            </a:r>
            <a:r>
              <a:rPr lang="ru-RU" sz="2000" u="sng" dirty="0" smtClean="0">
                <a:solidFill>
                  <a:srgbClr val="FF0000"/>
                </a:solidFill>
                <a:latin typeface="+mj-lt"/>
                <a:ea typeface="Verdana" pitchFamily="34" charset="0"/>
                <a:cs typeface="Verdana" pitchFamily="34" charset="0"/>
              </a:rPr>
              <a:t>стойкие </a:t>
            </a:r>
            <a:r>
              <a:rPr lang="ru-RU" sz="2000" dirty="0" smtClean="0">
                <a:solidFill>
                  <a:srgbClr val="FF0000"/>
                </a:solidFill>
                <a:latin typeface="+mj-lt"/>
                <a:ea typeface="Verdana" pitchFamily="34" charset="0"/>
                <a:cs typeface="Verdana" pitchFamily="34" charset="0"/>
              </a:rPr>
              <a:t>трудности усвоения </a:t>
            </a:r>
            <a:br>
              <a:rPr lang="ru-RU" sz="2000" dirty="0" smtClean="0">
                <a:solidFill>
                  <a:srgbClr val="FF0000"/>
                </a:solidFill>
                <a:latin typeface="+mj-lt"/>
                <a:ea typeface="Verdana" pitchFamily="34" charset="0"/>
                <a:cs typeface="Verdana" pitchFamily="34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+mj-lt"/>
                <a:ea typeface="Verdana" pitchFamily="34" charset="0"/>
                <a:cs typeface="Verdana" pitchFamily="34" charset="0"/>
              </a:rPr>
              <a:t>общеобразовательной программы, с которыми не удаётся справиться:</a:t>
            </a:r>
            <a:r>
              <a:rPr lang="ru-RU" sz="2000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+mj-lt"/>
                <a:ea typeface="Verdana" pitchFamily="34" charset="0"/>
                <a:cs typeface="Verdana" pitchFamily="34" charset="0"/>
              </a:rPr>
              <a:t>Воспитательными мерами, </a:t>
            </a:r>
            <a:br>
              <a:rPr lang="ru-RU" sz="2000" dirty="0" smtClean="0">
                <a:solidFill>
                  <a:srgbClr val="0070C0"/>
                </a:solidFill>
                <a:latin typeface="+mj-lt"/>
                <a:ea typeface="Verdana" pitchFamily="34" charset="0"/>
                <a:cs typeface="Verdana" pitchFamily="34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+mj-lt"/>
                <a:ea typeface="Verdana" pitchFamily="34" charset="0"/>
                <a:cs typeface="Verdana" pitchFamily="34" charset="0"/>
              </a:rPr>
              <a:t>Образовательными методами.</a:t>
            </a:r>
            <a:r>
              <a:rPr lang="ru-RU" sz="2000" i="1" dirty="0" smtClean="0">
                <a:solidFill>
                  <a:srgbClr val="0070C0"/>
                </a:solidFill>
                <a:latin typeface="+mj-lt"/>
                <a:ea typeface="Verdana" pitchFamily="34" charset="0"/>
                <a:cs typeface="Verdana" pitchFamily="34" charset="0"/>
              </a:rPr>
              <a:t> </a:t>
            </a:r>
          </a:p>
          <a:p>
            <a:pPr algn="ctr"/>
            <a:r>
              <a:rPr lang="ru-RU" sz="2000" i="1" dirty="0" smtClean="0">
                <a:solidFill>
                  <a:srgbClr val="0070C0"/>
                </a:solidFill>
                <a:latin typeface="+mj-lt"/>
                <a:ea typeface="Verdana" pitchFamily="34" charset="0"/>
                <a:cs typeface="Verdana" pitchFamily="34" charset="0"/>
              </a:rPr>
              <a:t>Образовательные</a:t>
            </a:r>
          </a:p>
          <a:p>
            <a:pPr algn="ctr"/>
            <a:r>
              <a:rPr lang="ru-RU" sz="2000" i="1" dirty="0" smtClean="0">
                <a:solidFill>
                  <a:srgbClr val="0070C0"/>
                </a:solidFill>
                <a:latin typeface="+mj-lt"/>
                <a:ea typeface="Verdana" pitchFamily="34" charset="0"/>
                <a:cs typeface="Verdana" pitchFamily="34" charset="0"/>
              </a:rPr>
              <a:t>Педагог, </a:t>
            </a:r>
            <a:r>
              <a:rPr lang="ru-RU" sz="2000" i="1" dirty="0" smtClean="0">
                <a:solidFill>
                  <a:srgbClr val="FF0000"/>
                </a:solidFill>
                <a:latin typeface="+mj-lt"/>
                <a:ea typeface="Verdana" pitchFamily="34" charset="0"/>
                <a:cs typeface="Verdana" pitchFamily="34" charset="0"/>
              </a:rPr>
              <a:t>специалист</a:t>
            </a:r>
          </a:p>
          <a:p>
            <a:r>
              <a:rPr lang="ru-RU" sz="2000" dirty="0" smtClean="0">
                <a:solidFill>
                  <a:srgbClr val="0070C0"/>
                </a:solidFill>
                <a:latin typeface="+mj-lt"/>
                <a:ea typeface="Verdana" pitchFamily="34" charset="0"/>
                <a:cs typeface="Verdana" pitchFamily="34" charset="0"/>
              </a:rPr>
              <a:t>*Индивидуальный, дифференцированный подход;</a:t>
            </a:r>
          </a:p>
          <a:p>
            <a:r>
              <a:rPr lang="ru-RU" sz="2000" dirty="0" smtClean="0">
                <a:solidFill>
                  <a:srgbClr val="0070C0"/>
                </a:solidFill>
                <a:latin typeface="+mj-lt"/>
                <a:ea typeface="Verdana" pitchFamily="34" charset="0"/>
                <a:cs typeface="Verdana" pitchFamily="34" charset="0"/>
              </a:rPr>
              <a:t>*Проводил тематические консультации по проблеме;</a:t>
            </a:r>
          </a:p>
          <a:p>
            <a:r>
              <a:rPr lang="ru-RU" sz="2000" dirty="0" smtClean="0">
                <a:solidFill>
                  <a:srgbClr val="0070C0"/>
                </a:solidFill>
                <a:latin typeface="+mj-lt"/>
                <a:ea typeface="Verdana" pitchFamily="34" charset="0"/>
                <a:cs typeface="Verdana" pitchFamily="34" charset="0"/>
              </a:rPr>
              <a:t>*Психолого-педагогические мероприятия</a:t>
            </a:r>
          </a:p>
          <a:p>
            <a:pPr algn="ctr"/>
            <a:r>
              <a:rPr lang="ru-RU" sz="2000" i="1" dirty="0" smtClean="0">
                <a:solidFill>
                  <a:srgbClr val="0070C0"/>
                </a:solidFill>
                <a:latin typeface="+mj-lt"/>
                <a:ea typeface="Verdana" pitchFamily="34" charset="0"/>
                <a:cs typeface="Verdana" pitchFamily="34" charset="0"/>
              </a:rPr>
              <a:t>Воспитательные </a:t>
            </a:r>
          </a:p>
          <a:p>
            <a:pPr algn="ctr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+mj-lt"/>
                <a:ea typeface="Verdana" pitchFamily="34" charset="0"/>
                <a:cs typeface="Verdana" pitchFamily="34" charset="0"/>
              </a:rPr>
              <a:t> </a:t>
            </a:r>
            <a:r>
              <a:rPr lang="ru-RU" sz="2000" i="1" dirty="0" smtClean="0">
                <a:solidFill>
                  <a:srgbClr val="FF0000"/>
                </a:solidFill>
                <a:latin typeface="+mj-lt"/>
                <a:ea typeface="Verdana" pitchFamily="34" charset="0"/>
                <a:cs typeface="Verdana" pitchFamily="34" charset="0"/>
              </a:rPr>
              <a:t>Родители (законные представитель)</a:t>
            </a:r>
          </a:p>
          <a:p>
            <a:r>
              <a:rPr lang="ru-RU" sz="2000" dirty="0" smtClean="0">
                <a:solidFill>
                  <a:srgbClr val="0070C0"/>
                </a:solidFill>
                <a:latin typeface="+mj-lt"/>
                <a:ea typeface="Verdana" pitchFamily="34" charset="0"/>
                <a:cs typeface="Verdana" pitchFamily="34" charset="0"/>
              </a:rPr>
              <a:t>*</a:t>
            </a:r>
            <a:r>
              <a:rPr lang="ru-RU" sz="2000" dirty="0" smtClean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70C0"/>
                </a:solidFill>
                <a:latin typeface="+mj-lt"/>
                <a:ea typeface="Verdana" pitchFamily="34" charset="0"/>
                <a:cs typeface="Verdana" pitchFamily="34" charset="0"/>
              </a:rPr>
              <a:t>Воспитательные меры;</a:t>
            </a:r>
          </a:p>
          <a:p>
            <a:r>
              <a:rPr lang="ru-RU" sz="2000" dirty="0" smtClean="0">
                <a:solidFill>
                  <a:srgbClr val="0070C0"/>
                </a:solidFill>
                <a:latin typeface="+mj-lt"/>
                <a:ea typeface="Verdana" pitchFamily="34" charset="0"/>
                <a:cs typeface="Verdana" pitchFamily="34" charset="0"/>
              </a:rPr>
              <a:t>* Помощь с уроками дома;</a:t>
            </a:r>
          </a:p>
          <a:p>
            <a:r>
              <a:rPr lang="ru-RU" sz="2000" dirty="0" smtClean="0">
                <a:solidFill>
                  <a:srgbClr val="0070C0"/>
                </a:solidFill>
                <a:latin typeface="+mj-lt"/>
                <a:ea typeface="Verdana" pitchFamily="34" charset="0"/>
                <a:cs typeface="Verdana" pitchFamily="34" charset="0"/>
              </a:rPr>
              <a:t>*Занятиями с репетитором</a:t>
            </a:r>
          </a:p>
          <a:p>
            <a:r>
              <a:rPr lang="ru-RU" sz="2000" u="sng" dirty="0" smtClean="0">
                <a:solidFill>
                  <a:srgbClr val="FF0000"/>
                </a:solidFill>
                <a:latin typeface="+mj-lt"/>
                <a:ea typeface="Verdana" pitchFamily="34" charset="0"/>
                <a:cs typeface="Verdana" pitchFamily="34" charset="0"/>
              </a:rPr>
              <a:t>  Сотрудничество с ОО ведение Дневника наблюдения за освоением ООП.</a:t>
            </a:r>
          </a:p>
          <a:p>
            <a:r>
              <a:rPr lang="ru-RU" dirty="0" smtClean="0">
                <a:solidFill>
                  <a:srgbClr val="FF0000"/>
                </a:solidFill>
                <a:latin typeface="+mj-lt"/>
                <a:ea typeface="Verdana" pitchFamily="34" charset="0"/>
                <a:cs typeface="Verdana" pitchFamily="34" charset="0"/>
              </a:rPr>
              <a:t>Временные трудности – </a:t>
            </a:r>
            <a:r>
              <a:rPr lang="ru-RU" dirty="0" smtClean="0">
                <a:solidFill>
                  <a:srgbClr val="0070C0"/>
                </a:solidFill>
                <a:latin typeface="+mj-lt"/>
                <a:ea typeface="Verdana" pitchFamily="34" charset="0"/>
                <a:cs typeface="Verdana" pitchFamily="34" charset="0"/>
              </a:rPr>
              <a:t>все субъекты образовательных отношений отработали! </a:t>
            </a:r>
          </a:p>
          <a:p>
            <a:pPr algn="ctr">
              <a:buNone/>
            </a:pPr>
            <a:r>
              <a:rPr lang="ru-RU" dirty="0" smtClean="0">
                <a:solidFill>
                  <a:srgbClr val="0070C0"/>
                </a:solidFill>
                <a:latin typeface="+mj-lt"/>
                <a:ea typeface="Verdana" pitchFamily="34" charset="0"/>
                <a:cs typeface="Verdana" pitchFamily="34" charset="0"/>
              </a:rPr>
              <a:t>Ученик- способен осваивать ООП на удовлетворительную оценку.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+mj-lt"/>
                <a:ea typeface="Verdana" pitchFamily="34" charset="0"/>
                <a:cs typeface="Verdana" pitchFamily="34" charset="0"/>
              </a:rPr>
              <a:t>Стойкие трудности – </a:t>
            </a:r>
            <a:r>
              <a:rPr lang="ru-RU" dirty="0" smtClean="0">
                <a:solidFill>
                  <a:srgbClr val="0070C0"/>
                </a:solidFill>
                <a:latin typeface="+mj-lt"/>
                <a:ea typeface="Verdana" pitchFamily="34" charset="0"/>
                <a:cs typeface="Verdana" pitchFamily="34" charset="0"/>
              </a:rPr>
              <a:t>не способен осваивать ООП</a:t>
            </a:r>
            <a:r>
              <a:rPr lang="ru-RU" dirty="0" smtClean="0">
                <a:solidFill>
                  <a:srgbClr val="FF0000"/>
                </a:solidFill>
                <a:latin typeface="+mj-lt"/>
                <a:ea typeface="Verdana" pitchFamily="34" charset="0"/>
                <a:cs typeface="Verdana" pitchFamily="34" charset="0"/>
              </a:rPr>
              <a:t>, изменить программу обучения, воспитания!</a:t>
            </a:r>
          </a:p>
          <a:p>
            <a:pPr algn="ctr"/>
            <a:endParaRPr lang="ru-RU" u="sng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4316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Дневник наблюдения за освоением ООП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( </a:t>
            </a: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работа с учеником, имеющего трудности обучения.)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Сроки наблюдения за освоением ООП оговариваются субъектами образовательных отношений и прописываются в решении ППк.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Ф.И.О. </a:t>
            </a:r>
            <a:r>
              <a:rPr kumimoji="0" lang="ru-RU" sz="105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ученик_________________________________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Класс __________________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По каким предметам не успевает ________________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 Поведение ученика  (описать) ___________________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 Проявления, которые приводят к трудностям освоения ООП: (двигательная расторможенность, замедлен темп деятельности, моторная неловкость, плохо запоминает, не концентрирует внимание, сложность в оформлении устной и письменной речи, требуется направляющая помощь учителя, проблемы с поведением и другие)</a:t>
            </a: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_________________________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 Какие средства (воспитательные, учебные, внеклассные, дополнительные занятия) используются в работе с учеником _____________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7. Кто привлечен к работе по преодолению трудности обучения ученика: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Родитель: помощь в выполнении домашнего задания, занятия с репетитором, занятия на образовательных платформах и </a:t>
            </a:r>
            <a:r>
              <a:rPr kumimoji="0" lang="ru-RU" sz="105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др.________________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Учитель-логопед: консультации, занятия в рамках ППк _____________________________________________________________________________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Педагог – психолог: беседы-консультации._______________________________________________________________________________________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Социальный педагог: беседы-консультации______________________________________________________________________________________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Учитель-предметник:_________________________________________________________________________________________________________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Кружки: ____________________________________________________________________________________________________________________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Спортивные секции___________________________________________________________________________________________________________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Другое _____________________________________________________________________________________________________________________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8. Сроки</a:t>
            </a:r>
            <a:r>
              <a:rPr lang="ru-RU" sz="1050" baseline="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ru-RU" sz="105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одна четверть, две четверти, учебный год и т.д. 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9. Какие изменения наблюдаются, есть ли результаты работы ______________________________________________________________________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     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Заместитель директора по УВР                                                                                                                                     /___________________________/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Классный руководитель:                                                                                                                                               /____________________________/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Родитель (законный представитель)                                                                                                                        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/____________________________/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5643602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>
                <a:solidFill>
                  <a:srgbClr val="0070C0"/>
                </a:solidFill>
              </a:rPr>
              <a:t>* Письмо Минпросвещения образования и науки РФ от 19.08.2016 № 7-3517 « Об учебниках для обучающихся с ОВЗ.</a:t>
            </a:r>
            <a:br>
              <a:rPr lang="ru-RU" sz="2400" dirty="0" smtClean="0">
                <a:solidFill>
                  <a:srgbClr val="0070C0"/>
                </a:solidFill>
              </a:rPr>
            </a:br>
            <a:r>
              <a:rPr lang="ru-RU" sz="2400" dirty="0" smtClean="0">
                <a:solidFill>
                  <a:srgbClr val="0070C0"/>
                </a:solidFill>
              </a:rPr>
              <a:t>(реализация АООП в образовательных организациях)</a:t>
            </a:r>
            <a:br>
              <a:rPr lang="ru-RU" sz="2400" dirty="0" smtClean="0">
                <a:solidFill>
                  <a:srgbClr val="0070C0"/>
                </a:solidFill>
              </a:rPr>
            </a:br>
            <a:r>
              <a:rPr lang="ru-RU" sz="2400" dirty="0" smtClean="0">
                <a:solidFill>
                  <a:srgbClr val="0070C0"/>
                </a:solidFill>
              </a:rPr>
              <a:t>* Письмо Минпросвещения образования и науки РФ от 31.07.2020 №373 «Об организации Порядка организации и осуществления образовательной деятельности по ООП в ДО.</a:t>
            </a:r>
            <a:br>
              <a:rPr lang="ru-RU" sz="2400" dirty="0" smtClean="0">
                <a:solidFill>
                  <a:srgbClr val="0070C0"/>
                </a:solidFill>
              </a:rPr>
            </a:br>
            <a:r>
              <a:rPr lang="ru-RU" sz="2400" dirty="0" smtClean="0">
                <a:solidFill>
                  <a:srgbClr val="0070C0"/>
                </a:solidFill>
              </a:rPr>
              <a:t> * Письмо Минпросвещения образования и науки РФ от 28.08.2020 № 442 «Об организации Порядка организации и осуществления образовательной деятельности по ООП, НОО основного общего и среднего образования</a:t>
            </a:r>
            <a:br>
              <a:rPr lang="ru-RU" sz="2400" dirty="0" smtClean="0">
                <a:solidFill>
                  <a:srgbClr val="0070C0"/>
                </a:solidFill>
              </a:rPr>
            </a:br>
            <a:r>
              <a:rPr lang="ru-RU" sz="2400" dirty="0" smtClean="0">
                <a:solidFill>
                  <a:srgbClr val="0070C0"/>
                </a:solidFill>
              </a:rPr>
              <a:t>* Распоряжение Минпросвещения образования и науки РФ от 09.09.2019 Р-93 «Об утверждении примерного положения о ППк в образовательных организаций.</a:t>
            </a:r>
            <a:br>
              <a:rPr lang="ru-RU" sz="2400" dirty="0" smtClean="0">
                <a:solidFill>
                  <a:srgbClr val="0070C0"/>
                </a:solidFill>
              </a:rPr>
            </a:br>
            <a:r>
              <a:rPr lang="ru-RU" sz="2400" dirty="0" smtClean="0">
                <a:solidFill>
                  <a:srgbClr val="0070C0"/>
                </a:solidFill>
              </a:rPr>
              <a:t>* </a:t>
            </a:r>
            <a:r>
              <a:rPr lang="ru-RU" sz="2400" dirty="0" err="1" smtClean="0">
                <a:solidFill>
                  <a:srgbClr val="0070C0"/>
                </a:solidFill>
              </a:rPr>
              <a:t>СанПины</a:t>
            </a:r>
            <a:r>
              <a:rPr lang="ru-RU" sz="2400" dirty="0" smtClean="0">
                <a:solidFill>
                  <a:srgbClr val="0070C0"/>
                </a:solidFill>
              </a:rPr>
              <a:t> </a:t>
            </a:r>
            <a:br>
              <a:rPr lang="ru-RU" sz="2400" dirty="0" smtClean="0">
                <a:solidFill>
                  <a:srgbClr val="0070C0"/>
                </a:solidFill>
              </a:rPr>
            </a:br>
            <a:r>
              <a:rPr lang="ru-RU" sz="2400" dirty="0" smtClean="0">
                <a:solidFill>
                  <a:srgbClr val="0070C0"/>
                </a:solidFill>
              </a:rPr>
              <a:t>*Распоряжение Минпросвещения образования и науки РФ от </a:t>
            </a:r>
            <a:r>
              <a:rPr lang="ru-RU" sz="2400" dirty="0" smtClean="0">
                <a:solidFill>
                  <a:srgbClr val="FF0000"/>
                </a:solidFill>
              </a:rPr>
              <a:t>06.08.2020 Р-75 «Об утверждении примерного положения об оказания логопедической помощи  в образовательных организаций.</a:t>
            </a:r>
            <a:r>
              <a:rPr lang="ru-RU" sz="2400" dirty="0" smtClean="0">
                <a:solidFill>
                  <a:srgbClr val="0070C0"/>
                </a:solidFill>
              </a:rPr>
              <a:t/>
            </a:r>
            <a:br>
              <a:rPr lang="ru-RU" sz="2400" dirty="0" smtClean="0">
                <a:solidFill>
                  <a:srgbClr val="0070C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142852"/>
            <a:ext cx="8643998" cy="92869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       Деятельность учителя-логопеда в ОО направлена на детей с ОВЗ и испытывающих трудности в освоении ООП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2844" y="1142984"/>
          <a:ext cx="8715436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8"/>
                <a:gridCol w="4357718"/>
              </a:tblGrid>
              <a:tr h="32218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Реализация</a:t>
                      </a:r>
                      <a:r>
                        <a:rPr lang="ru-RU" baseline="0" dirty="0" smtClean="0">
                          <a:solidFill>
                            <a:srgbClr val="FF0000"/>
                          </a:solidFill>
                        </a:rPr>
                        <a:t> АООП с ОВЗ 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Работа с детьми испытывающих трудности в освоении ООП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892661"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solidFill>
                            <a:srgbClr val="FF0000"/>
                          </a:solidFill>
                        </a:rPr>
                        <a:t>Учитель-логопед - </a:t>
                      </a:r>
                      <a:r>
                        <a:rPr lang="ru-RU" sz="1400" baseline="0" dirty="0" smtClean="0"/>
                        <a:t>специалист, который является </a:t>
                      </a:r>
                      <a:r>
                        <a:rPr lang="ru-RU" sz="1400" baseline="0" dirty="0" smtClean="0">
                          <a:solidFill>
                            <a:srgbClr val="FF0000"/>
                          </a:solidFill>
                        </a:rPr>
                        <a:t>участником реализации АООП </a:t>
                      </a:r>
                      <a:r>
                        <a:rPr lang="ru-RU" sz="1400" baseline="0" dirty="0" smtClean="0"/>
                        <a:t>в  коррекционной части программы.</a:t>
                      </a:r>
                    </a:p>
                    <a:p>
                      <a:r>
                        <a:rPr lang="ru-RU" sz="1400" baseline="0" dirty="0" smtClean="0"/>
                        <a:t>- Разрабатывает </a:t>
                      </a:r>
                      <a:r>
                        <a:rPr lang="ru-RU" sz="1400" baseline="0" dirty="0" smtClean="0">
                          <a:solidFill>
                            <a:srgbClr val="FF0000"/>
                          </a:solidFill>
                        </a:rPr>
                        <a:t>программу логопедического сопровождения</a:t>
                      </a:r>
                      <a:r>
                        <a:rPr lang="ru-RU" sz="1400" baseline="0" dirty="0" smtClean="0"/>
                        <a:t>, где отражает нозологическую категорию детей в ОО, определяет сроки реализации и предполагаемые </a:t>
                      </a:r>
                      <a:r>
                        <a:rPr lang="ru-RU" sz="1400" baseline="0" dirty="0" smtClean="0">
                          <a:solidFill>
                            <a:srgbClr val="FF0000"/>
                          </a:solidFill>
                        </a:rPr>
                        <a:t>результаты на уровень образования. (НОО или ООО)</a:t>
                      </a:r>
                    </a:p>
                    <a:p>
                      <a:r>
                        <a:rPr lang="ru-RU" sz="1400" baseline="0" dirty="0" smtClean="0"/>
                        <a:t>- Разрабатывает </a:t>
                      </a:r>
                      <a:r>
                        <a:rPr lang="ru-RU" sz="1400" baseline="0" dirty="0" smtClean="0">
                          <a:solidFill>
                            <a:srgbClr val="FF0000"/>
                          </a:solidFill>
                        </a:rPr>
                        <a:t>ИОМ</a:t>
                      </a:r>
                      <a:r>
                        <a:rPr lang="ru-RU" sz="1400" baseline="0" dirty="0" smtClean="0"/>
                        <a:t> или АОП (локальный документ ОО) </a:t>
                      </a:r>
                      <a:r>
                        <a:rPr lang="ru-RU" sz="1400" baseline="0" dirty="0" smtClean="0">
                          <a:solidFill>
                            <a:srgbClr val="FF0000"/>
                          </a:solidFill>
                        </a:rPr>
                        <a:t>на один учебный год.</a:t>
                      </a:r>
                    </a:p>
                    <a:p>
                      <a:r>
                        <a:rPr lang="ru-RU" sz="1400" baseline="0" dirty="0" smtClean="0"/>
                        <a:t>- Осуществляет мониторинг, с целью наблюдения за динамикой коррекционной работы.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400" baseline="0" dirty="0" smtClean="0"/>
                        <a:t>Проводит </a:t>
                      </a:r>
                      <a:r>
                        <a:rPr lang="ru-RU" sz="1400" baseline="0" dirty="0" smtClean="0">
                          <a:solidFill>
                            <a:srgbClr val="FF0000"/>
                          </a:solidFill>
                        </a:rPr>
                        <a:t>коррекционные курсы, рекомендованные АООП с ОВЗ</a:t>
                      </a:r>
                      <a:r>
                        <a:rPr lang="ru-RU" sz="1400" baseline="0" dirty="0" smtClean="0"/>
                        <a:t>, индивидуальные, подгрупповые занятия с детьми ОВЗ с учётом индивидуальных особенностей каждого ребёнка.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/>
                        <a:t>   Оформляет индивидуальные речевые карты, которые отражают речевое нарушение и  динамику коррекции речевых нарушений у детей с ОВЗ.</a:t>
                      </a:r>
                    </a:p>
                    <a:p>
                      <a:endParaRPr lang="ru-RU" sz="1600" baseline="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FF0000"/>
                          </a:solidFill>
                        </a:rPr>
                        <a:t>Учитель-логопед</a:t>
                      </a:r>
                      <a:r>
                        <a:rPr lang="ru-RU" sz="1400" dirty="0" smtClean="0"/>
                        <a:t> – специалист, который является членом ППк.</a:t>
                      </a:r>
                      <a:endParaRPr lang="ru-RU" sz="1400" baseline="0" dirty="0" smtClean="0"/>
                    </a:p>
                    <a:p>
                      <a:endParaRPr lang="ru-RU" sz="1400" dirty="0" smtClean="0"/>
                    </a:p>
                    <a:p>
                      <a:r>
                        <a:rPr lang="ru-RU" sz="1400" dirty="0" smtClean="0"/>
                        <a:t>- Осуществляет</a:t>
                      </a:r>
                      <a:r>
                        <a:rPr lang="ru-RU" sz="1400" baseline="0" dirty="0" smtClean="0"/>
                        <a:t> диагностику, консультирование, коррекционные мероприятия по запросу администрации ОО и с согласия родителей (законных представителей) в рамках деятельности ППк.</a:t>
                      </a:r>
                    </a:p>
                    <a:p>
                      <a:r>
                        <a:rPr lang="ru-RU" sz="1400" baseline="0" dirty="0" smtClean="0"/>
                        <a:t> с целью выявить характера трудности в освоении ООП (временные, стойкие)</a:t>
                      </a:r>
                    </a:p>
                    <a:p>
                      <a:endParaRPr lang="ru-RU" sz="1400" baseline="0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ru-RU" sz="1400" baseline="0" dirty="0" smtClean="0"/>
                        <a:t>Оформляет соответствующую документацию утвержденную ОО. (например: речевая карта, дневник наблюдения, диагностические работы детей и другое, где фиксирует результаты проведенных коррекционных мероприятий)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400" baseline="0" dirty="0" smtClean="0"/>
                        <a:t> Оформляет </a:t>
                      </a:r>
                      <a:r>
                        <a:rPr lang="ru-RU" sz="1400" baseline="0" dirty="0" smtClean="0">
                          <a:solidFill>
                            <a:srgbClr val="FF0000"/>
                          </a:solidFill>
                        </a:rPr>
                        <a:t>логопедическое представление на ПМПК</a:t>
                      </a:r>
                      <a:r>
                        <a:rPr lang="ru-RU" sz="1400" baseline="0" dirty="0" smtClean="0"/>
                        <a:t>, если все субъекты образовательных отношений приняли решение </a:t>
                      </a:r>
                      <a:r>
                        <a:rPr lang="ru-RU" sz="1400" baseline="0" dirty="0" smtClean="0">
                          <a:solidFill>
                            <a:srgbClr val="FF0000"/>
                          </a:solidFill>
                        </a:rPr>
                        <a:t>изменить программу обучения ребенка</a:t>
                      </a:r>
                    </a:p>
                    <a:p>
                      <a:endParaRPr lang="ru-RU" sz="1400" baseline="0" dirty="0" smtClean="0"/>
                    </a:p>
                    <a:p>
                      <a:endParaRPr lang="ru-RU" sz="1400" baseline="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139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138354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Документация Организации при оказании логопедического сопровождения </a:t>
            </a:r>
            <a:r>
              <a:rPr lang="ru-RU" sz="2400" dirty="0">
                <a:solidFill>
                  <a:srgbClr val="FF0000"/>
                </a:solidFill>
              </a:rPr>
              <a:t>в</a:t>
            </a:r>
            <a:r>
              <a:rPr lang="ru-RU" sz="2400" dirty="0" smtClean="0">
                <a:solidFill>
                  <a:srgbClr val="FF0000"/>
                </a:solidFill>
              </a:rPr>
              <a:t> учителя-логопеда в ОО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071678"/>
            <a:ext cx="8784976" cy="3071834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000" dirty="0" smtClean="0">
                <a:solidFill>
                  <a:srgbClr val="0070C0"/>
                </a:solidFill>
              </a:rPr>
              <a:t>Журнал обследования устной и письменной речи</a:t>
            </a:r>
            <a:r>
              <a:rPr lang="ru-RU" sz="2000" dirty="0">
                <a:solidFill>
                  <a:srgbClr val="0070C0"/>
                </a:solidFill>
              </a:rPr>
              <a:t>.</a:t>
            </a:r>
            <a:r>
              <a:rPr lang="ru-RU" sz="2000" dirty="0" smtClean="0">
                <a:solidFill>
                  <a:srgbClr val="FF0000"/>
                </a:solidFill>
              </a:rPr>
              <a:t>(по решению ОО)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solidFill>
                  <a:srgbClr val="0070C0"/>
                </a:solidFill>
              </a:rPr>
              <a:t>Программы или планы логопедической коррекции.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solidFill>
                  <a:srgbClr val="0070C0"/>
                </a:solidFill>
              </a:rPr>
              <a:t>Годовой план работы учителя-логопеда.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solidFill>
                  <a:srgbClr val="0070C0"/>
                </a:solidFill>
              </a:rPr>
              <a:t>Индивидуальная  карта речевого развития обучающегося, воспитанника.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solidFill>
                  <a:srgbClr val="0070C0"/>
                </a:solidFill>
              </a:rPr>
              <a:t>Расписание логопедических занятий (график работы, циклограмма)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solidFill>
                  <a:srgbClr val="0070C0"/>
                </a:solidFill>
              </a:rPr>
              <a:t>Журнал учета посещаемости логопедических занятий.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solidFill>
                  <a:srgbClr val="0070C0"/>
                </a:solidFill>
              </a:rPr>
              <a:t>Отчётная документация по результатам логопедической работы.</a:t>
            </a:r>
          </a:p>
          <a:p>
            <a:pPr marL="457200" indent="-457200">
              <a:buNone/>
            </a:pPr>
            <a:endParaRPr lang="ru-RU" sz="2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0317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29737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Благодарю за внимание!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638</TotalTime>
  <Words>770</Words>
  <Application>Microsoft Office PowerPoint</Application>
  <PresentationFormat>Экран (4:3)</PresentationFormat>
  <Paragraphs>104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Деятельность учителя-логопеда,  в образовательной организации </vt:lpstr>
      <vt:lpstr>Нормативно-правовые аспекты регламентирующие деятельность      учителя-логопеда в образовательной организации</vt:lpstr>
      <vt:lpstr>Виды и варианты реализации АООП начального общего образования обучающихся с ОВЗ:</vt:lpstr>
      <vt:lpstr>      </vt:lpstr>
      <vt:lpstr>Презентация PowerPoint</vt:lpstr>
      <vt:lpstr>* Письмо Минпросвещения образования и науки РФ от 19.08.2016 № 7-3517 « Об учебниках для обучающихся с ОВЗ. (реализация АООП в образовательных организациях) * Письмо Минпросвещения образования и науки РФ от 31.07.2020 №373 «Об организации Порядка организации и осуществления образовательной деятельности по ООП в ДО.  * Письмо Минпросвещения образования и науки РФ от 28.08.2020 № 442 «Об организации Порядка организации и осуществления образовательной деятельности по ООП, НОО основного общего и среднего образования * Распоряжение Минпросвещения образования и науки РФ от 09.09.2019 Р-93 «Об утверждении примерного положения о ППк в образовательных организаций. * СанПины  *Распоряжение Минпросвещения образования и науки РФ от 06.08.2020 Р-75 «Об утверждении примерного положения об оказания логопедической помощи  в образовательных организаций.   </vt:lpstr>
      <vt:lpstr>       Деятельность учителя-логопеда в ОО направлена на детей с ОВЗ и испытывающих трудности в освоении ООП</vt:lpstr>
      <vt:lpstr>Документация Организации при оказании логопедического сопровождения в учителя-логопеда в ОО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</dc:title>
  <dc:creator>админ</dc:creator>
  <cp:lastModifiedBy>admin</cp:lastModifiedBy>
  <cp:revision>60</cp:revision>
  <dcterms:created xsi:type="dcterms:W3CDTF">2020-03-15T04:55:03Z</dcterms:created>
  <dcterms:modified xsi:type="dcterms:W3CDTF">2022-09-28T01:46:59Z</dcterms:modified>
</cp:coreProperties>
</file>