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299" r:id="rId13"/>
    <p:sldId id="332" r:id="rId14"/>
    <p:sldId id="333" r:id="rId15"/>
    <p:sldId id="334" r:id="rId16"/>
    <p:sldId id="335" r:id="rId17"/>
    <p:sldId id="336" r:id="rId18"/>
    <p:sldId id="271" r:id="rId19"/>
    <p:sldId id="272" r:id="rId20"/>
    <p:sldId id="337" r:id="rId21"/>
    <p:sldId id="338" r:id="rId22"/>
    <p:sldId id="339" r:id="rId23"/>
    <p:sldId id="273" r:id="rId24"/>
    <p:sldId id="274" r:id="rId25"/>
    <p:sldId id="301" r:id="rId26"/>
    <p:sldId id="315" r:id="rId27"/>
    <p:sldId id="316" r:id="rId28"/>
    <p:sldId id="317" r:id="rId29"/>
    <p:sldId id="304" r:id="rId30"/>
    <p:sldId id="305" r:id="rId31"/>
    <p:sldId id="276" r:id="rId32"/>
    <p:sldId id="294" r:id="rId33"/>
    <p:sldId id="275" r:id="rId34"/>
    <p:sldId id="277" r:id="rId35"/>
    <p:sldId id="322" r:id="rId36"/>
    <p:sldId id="323" r:id="rId37"/>
    <p:sldId id="324" r:id="rId38"/>
    <p:sldId id="303" r:id="rId39"/>
    <p:sldId id="302" r:id="rId40"/>
    <p:sldId id="318" r:id="rId41"/>
    <p:sldId id="319" r:id="rId42"/>
    <p:sldId id="320" r:id="rId43"/>
    <p:sldId id="321" r:id="rId44"/>
    <p:sldId id="279" r:id="rId45"/>
    <p:sldId id="280" r:id="rId46"/>
    <p:sldId id="281" r:id="rId47"/>
    <p:sldId id="325" r:id="rId48"/>
    <p:sldId id="326" r:id="rId49"/>
    <p:sldId id="278" r:id="rId50"/>
    <p:sldId id="282" r:id="rId51"/>
    <p:sldId id="327" r:id="rId52"/>
    <p:sldId id="328" r:id="rId53"/>
    <p:sldId id="283" r:id="rId54"/>
    <p:sldId id="284" r:id="rId55"/>
    <p:sldId id="295" r:id="rId56"/>
    <p:sldId id="285" r:id="rId57"/>
    <p:sldId id="286" r:id="rId58"/>
    <p:sldId id="296" r:id="rId59"/>
    <p:sldId id="329" r:id="rId60"/>
    <p:sldId id="287" r:id="rId61"/>
    <p:sldId id="330" r:id="rId62"/>
    <p:sldId id="331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rk38.ru/" TargetMode="External"/><Relationship Id="rId2" Type="http://schemas.openxmlformats.org/officeDocument/2006/relationships/hyperlink" Target="mailto:cpnn@bk.ru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Министерство образования Иркутской области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ГКУ «Центр профилактики, реабилитации и коррекции»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500990" cy="21431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Организация и управление процессом профилактики </a:t>
            </a:r>
            <a:r>
              <a:rPr lang="ru-RU" sz="4000" b="1" dirty="0" smtClean="0">
                <a:solidFill>
                  <a:srgbClr val="002060"/>
                </a:solidFill>
              </a:rPr>
              <a:t>суицидов </a:t>
            </a:r>
            <a:r>
              <a:rPr lang="ru-RU" sz="4000" b="1" dirty="0" smtClean="0">
                <a:solidFill>
                  <a:srgbClr val="002060"/>
                </a:solidFill>
              </a:rPr>
              <a:t>в образовательной среде Иркутской области</a:t>
            </a: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Маргарита Николаевна </a:t>
            </a:r>
            <a:r>
              <a:rPr lang="ru-RU" sz="2400" dirty="0" err="1" smtClean="0">
                <a:solidFill>
                  <a:srgbClr val="002060"/>
                </a:solidFill>
              </a:rPr>
              <a:t>Галстян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612068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Семейный </a:t>
            </a:r>
            <a:r>
              <a:rPr lang="ru-RU" sz="3400" b="1" dirty="0"/>
              <a:t>кодекс РФ </a:t>
            </a:r>
            <a:r>
              <a:rPr lang="ru-RU" sz="3400" dirty="0"/>
              <a:t>предусматривает гражданско-правовую ответственность за ненадлежащее исполнение своих обязанностей в виде лишения родительских прав (ст. 69), ограничения родительских прав (ст.73), отобрания ребенка при угрозе его жизни и здоровью (ст.77).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878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597352"/>
          </a:xfrm>
        </p:spPr>
        <p:txBody>
          <a:bodyPr>
            <a:normAutofit fontScale="32500" lnSpcReduction="20000"/>
          </a:bodyPr>
          <a:lstStyle/>
          <a:p>
            <a:r>
              <a:rPr lang="ru-RU" sz="6200" b="1" dirty="0"/>
              <a:t>Федеральный закон от 29.12.2010 N 436-ФЗ "О защите детей от информации, причиняющей вред их здоровью и </a:t>
            </a:r>
            <a:r>
              <a:rPr lang="ru-RU" sz="6200" b="1" dirty="0" smtClean="0"/>
              <a:t>развитию»</a:t>
            </a:r>
          </a:p>
          <a:p>
            <a:pPr marL="0" indent="0">
              <a:buNone/>
            </a:pPr>
            <a:r>
              <a:rPr lang="ru-RU" sz="4900" dirty="0"/>
              <a:t>Статья 5. Виды информации, причиняющей вред здоровью и (или) развитию детей</a:t>
            </a:r>
          </a:p>
          <a:p>
            <a:pPr marL="0" indent="0">
              <a:buNone/>
            </a:pPr>
            <a:r>
              <a:rPr lang="ru-RU" sz="4900" dirty="0" smtClean="0"/>
              <a:t>2</a:t>
            </a:r>
            <a:r>
              <a:rPr lang="ru-RU" sz="4900" dirty="0"/>
              <a:t>. К информации, запрещенной для распространения среди детей, относится информация:</a:t>
            </a:r>
          </a:p>
          <a:p>
            <a:pPr marL="0" indent="0">
              <a:buNone/>
            </a:pPr>
            <a:r>
              <a:rPr lang="ru-RU" sz="4900" dirty="0"/>
              <a:t>1) побуждающая детей к совершению действий, представляющих угрозу их жизни и (или) здоровью, в том числе к причинению вреда своему здоровью, самоубийству;</a:t>
            </a:r>
          </a:p>
          <a:p>
            <a:pPr marL="0" indent="0">
              <a:buNone/>
            </a:pPr>
            <a:r>
              <a:rPr lang="ru-RU" sz="4900" dirty="0"/>
              <a:t>2) способная вызвать у детей желание употребить наркотические средства, психотропные и (или) одурманивающие вещества, табачные изделия, алкогольную и спиртосодержащую продукцию, пиво и напитки, изготавливаемые на его основе, принять участие в азартных играх, заниматься проституцией, бродяжничеством или попрошайничеством;</a:t>
            </a:r>
          </a:p>
          <a:p>
            <a:pPr marL="0" indent="0">
              <a:buNone/>
            </a:pPr>
            <a:r>
              <a:rPr lang="ru-RU" sz="4900" dirty="0"/>
              <a:t>3) обосновывающая или оправдывающая допустимость насилия и (или) жестокости либо побуждающая осуществлять насильственные действия по отношению к людям или животным, за исключением случаев, предусмотренных настоящим Федеральным законом;</a:t>
            </a:r>
          </a:p>
          <a:p>
            <a:pPr marL="0" indent="0">
              <a:buNone/>
            </a:pPr>
            <a:r>
              <a:rPr lang="ru-RU" sz="4900" dirty="0"/>
              <a:t>4) отрицающая семейные ценности и формирующая неуважение к родителям и (или) другим членам семьи;</a:t>
            </a:r>
          </a:p>
          <a:p>
            <a:pPr marL="0" indent="0">
              <a:buNone/>
            </a:pPr>
            <a:r>
              <a:rPr lang="ru-RU" sz="4900" dirty="0"/>
              <a:t>5) оправдывающая противоправное поведение;</a:t>
            </a:r>
          </a:p>
          <a:p>
            <a:pPr marL="0" indent="0">
              <a:buNone/>
            </a:pPr>
            <a:r>
              <a:rPr lang="ru-RU" sz="4900" dirty="0"/>
              <a:t>6) содержащая нецензурную брань;</a:t>
            </a:r>
          </a:p>
          <a:p>
            <a:pPr marL="0" indent="0">
              <a:buNone/>
            </a:pPr>
            <a:r>
              <a:rPr lang="ru-RU" sz="4900" dirty="0"/>
              <a:t>7) содержащая информацию порнографического характера.</a:t>
            </a:r>
          </a:p>
          <a:p>
            <a:pPr marL="0" indent="0">
              <a:buNone/>
            </a:pPr>
            <a:r>
              <a:rPr lang="ru-RU" sz="4900" dirty="0"/>
              <a:t>3. К информации, распространение которой среди детей определенных возрастных категорий ограничено, относится информация:</a:t>
            </a:r>
          </a:p>
          <a:p>
            <a:pPr marL="0" indent="0">
              <a:buNone/>
            </a:pPr>
            <a:r>
              <a:rPr lang="ru-RU" sz="4900" dirty="0"/>
              <a:t>1) представляемая в виде изображения или описания жестокости, физического и (или) психического насилия, преступления или иного антиобщественного действия;</a:t>
            </a:r>
          </a:p>
          <a:p>
            <a:pPr marL="0" indent="0">
              <a:buNone/>
            </a:pPr>
            <a:r>
              <a:rPr lang="ru-RU" sz="4900" dirty="0"/>
              <a:t>2) вызывающая у детей страх, ужас или панику, в том числе представляемая в виде изображения или описания в унижающей человеческое достоинство форме ненасильственной смерти, заболевания, самоубийства, несчастного случая, аварии или катастрофы и (или) их последствий;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599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571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Профилактика суицидов.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Главный смысл </a:t>
            </a:r>
            <a:r>
              <a:rPr lang="ru-RU" b="1" i="1" dirty="0" smtClean="0">
                <a:solidFill>
                  <a:srgbClr val="0070C0"/>
                </a:solidFill>
              </a:rPr>
              <a:t>превентивных</a:t>
            </a:r>
            <a:r>
              <a:rPr lang="ru-RU" b="1" dirty="0" smtClean="0">
                <a:solidFill>
                  <a:srgbClr val="0070C0"/>
                </a:solidFill>
              </a:rPr>
              <a:t> мер </a:t>
            </a:r>
            <a:r>
              <a:rPr lang="ru-RU" dirty="0" smtClean="0"/>
              <a:t>состоит в том, чтобы убедить общество, что суицидальное поведение преходящее и доступно разрешению, а потому предотвратимо, если у людей будет желание выслушать другого человека.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Для осуществление превенции самоубийств ВОЗ предлагает использовать </a:t>
            </a:r>
            <a:r>
              <a:rPr lang="ru-RU" b="1" dirty="0" smtClean="0"/>
              <a:t>три концептуальные модели превенции.</a:t>
            </a:r>
          </a:p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Медицинская модель превенции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рассматривает попытку суицида как крик о помощи, к которому приводят эмоциональные расстройства и психологический кризис.</a:t>
            </a:r>
            <a:endParaRPr lang="ru-RU" b="1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Социологическая модель превенции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ориентирована на идентификацию факторов и групп риска с целью адекватного контроля за суицидальным тенденциями.</a:t>
            </a:r>
            <a:endParaRPr lang="ru-RU" b="1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Экологическая модель превенции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предусматривает исследование связи суицидов с факторами внешнего окружения в конкретном </a:t>
            </a:r>
            <a:r>
              <a:rPr lang="ru-RU" dirty="0" err="1" smtClean="0"/>
              <a:t>социокультурном</a:t>
            </a:r>
            <a:r>
              <a:rPr lang="ru-RU" dirty="0" smtClean="0"/>
              <a:t> обществе.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Исторический опыт</a:t>
            </a:r>
          </a:p>
          <a:p>
            <a:r>
              <a:rPr lang="ru-RU" dirty="0" smtClean="0"/>
              <a:t>Профессиональный и организационный ресурс</a:t>
            </a:r>
          </a:p>
          <a:p>
            <a:r>
              <a:rPr lang="ru-RU" dirty="0" smtClean="0"/>
              <a:t>Сфера социального влияния</a:t>
            </a:r>
          </a:p>
          <a:p>
            <a:r>
              <a:rPr lang="ru-RU" dirty="0" smtClean="0"/>
              <a:t>Комплексное, системное воздействия на все субъекты образования</a:t>
            </a:r>
          </a:p>
          <a:p>
            <a:r>
              <a:rPr lang="ru-RU" dirty="0" smtClean="0"/>
              <a:t>Информированность</a:t>
            </a:r>
          </a:p>
          <a:p>
            <a:r>
              <a:rPr lang="ru-RU" dirty="0" smtClean="0"/>
              <a:t>Активный участник межведомственного взаимодействия</a:t>
            </a:r>
          </a:p>
          <a:p>
            <a:r>
              <a:rPr lang="ru-RU" dirty="0" smtClean="0"/>
              <a:t>Правовая ответственность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Почему образовательная организация должна заниматься профилактикой детских суицидов?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6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 любое суицидальное поведение </a:t>
            </a:r>
            <a:r>
              <a:rPr lang="ru-RU" dirty="0" smtClean="0"/>
              <a:t>несовершеннолетних </a:t>
            </a:r>
            <a:r>
              <a:rPr lang="ru-RU" dirty="0" smtClean="0"/>
              <a:t>в ответе взрослые!</a:t>
            </a:r>
          </a:p>
          <a:p>
            <a:r>
              <a:rPr lang="ru-RU" dirty="0" smtClean="0"/>
              <a:t>Профилактики суицидального поведения в чистом виде не бывает. Профилактика – это комплексный, многоуровневый, многогранный и очень важный процесс, охватывающий все субъекты образования.</a:t>
            </a:r>
          </a:p>
          <a:p>
            <a:r>
              <a:rPr lang="ru-RU" dirty="0" smtClean="0"/>
              <a:t>Даже сформированная и устойчивая воспитательная система не может функционировать без четко организованной, системной, планомерной профилактической работы.</a:t>
            </a:r>
          </a:p>
          <a:p>
            <a:r>
              <a:rPr lang="ru-RU" dirty="0" smtClean="0"/>
              <a:t>Решить задачи профилактики без подготовленных профессиональных кадров невозможно.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 чего начать и что нужно знать?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72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Проблемы не лежат на поверхности. </a:t>
            </a:r>
          </a:p>
          <a:p>
            <a:r>
              <a:rPr lang="ru-RU" dirty="0" smtClean="0"/>
              <a:t>Провести анализ планов воспитательной работы </a:t>
            </a:r>
            <a:r>
              <a:rPr lang="ru-RU" dirty="0" smtClean="0"/>
              <a:t>образовательной организации, кураторов групп, </a:t>
            </a:r>
            <a:r>
              <a:rPr lang="ru-RU" dirty="0" smtClean="0"/>
              <a:t>социального педагога и педагога-психолога на соответствие профилактическим задачам, сформулированным по результатам мониторинга </a:t>
            </a:r>
            <a:r>
              <a:rPr lang="ru-RU" dirty="0" smtClean="0"/>
              <a:t>психоэмоционального </a:t>
            </a:r>
            <a:r>
              <a:rPr lang="ru-RU" dirty="0" smtClean="0"/>
              <a:t>состояния обучающихся. При необходимости внести корректировки.</a:t>
            </a:r>
          </a:p>
          <a:p>
            <a:r>
              <a:rPr lang="ru-RU" dirty="0" smtClean="0"/>
              <a:t>Внести дополнения в должностные инструкции заместителя директора по воспитательной работе, </a:t>
            </a:r>
            <a:r>
              <a:rPr lang="ru-RU" dirty="0" smtClean="0"/>
              <a:t>кураторов групп, </a:t>
            </a:r>
            <a:r>
              <a:rPr lang="ru-RU" dirty="0" smtClean="0"/>
              <a:t>социального педагога и педагога-психолога в части организации профилактической работы с обучающимися.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 чего начать и что нужно знать?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6886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Суицидальное поведение заразно. </a:t>
            </a:r>
          </a:p>
          <a:p>
            <a:r>
              <a:rPr lang="ru-RU" dirty="0" smtClean="0"/>
              <a:t>Проводить комплекс профилактических мероприятий только силами педагогов без взаимодействия с родителями не эффективно. </a:t>
            </a:r>
          </a:p>
          <a:p>
            <a:r>
              <a:rPr lang="ru-RU" dirty="0" smtClean="0"/>
              <a:t>Возлагать всю ответственность за профилактику </a:t>
            </a:r>
            <a:r>
              <a:rPr lang="ru-RU" dirty="0" smtClean="0"/>
              <a:t>суицидов </a:t>
            </a:r>
            <a:r>
              <a:rPr lang="ru-RU" dirty="0" smtClean="0"/>
              <a:t>только на педагогов – крайне опасно. Необходимо четко  разделить ответственность между образовательной организацией и родителями (законными представителями).</a:t>
            </a:r>
          </a:p>
          <a:p>
            <a:r>
              <a:rPr lang="ru-RU" dirty="0" smtClean="0"/>
              <a:t>Профилактика </a:t>
            </a:r>
            <a:r>
              <a:rPr lang="ru-RU" dirty="0" smtClean="0"/>
              <a:t>суицидов </a:t>
            </a:r>
            <a:r>
              <a:rPr lang="ru-RU" dirty="0" smtClean="0"/>
              <a:t>должна осуществляться в тесном взаимодействии с органами опеки и попечительства и полиции.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чего начать и что нужно знать?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4299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Ко всем намекам на суицид следует относиться со всей серьезностью. Не может быть никаких сомнений в том, что крик о помощи нуждается в ответной реакции помогающего человека.</a:t>
            </a:r>
          </a:p>
          <a:p>
            <a:r>
              <a:rPr lang="ru-RU" sz="2400" dirty="0" smtClean="0"/>
              <a:t>Говорить о самоубийстве </a:t>
            </a:r>
            <a:r>
              <a:rPr lang="ru-RU" sz="2400" dirty="0" smtClean="0"/>
              <a:t>с подростками</a:t>
            </a:r>
            <a:r>
              <a:rPr lang="ru-RU" sz="2400" dirty="0" smtClean="0"/>
              <a:t> </a:t>
            </a:r>
            <a:r>
              <a:rPr lang="ru-RU" sz="2400" dirty="0" smtClean="0"/>
              <a:t>необходимо очень осторожно и только профессионалам.</a:t>
            </a:r>
            <a:endParaRPr lang="ru-RU" sz="2500" dirty="0" smtClean="0"/>
          </a:p>
          <a:p>
            <a:r>
              <a:rPr lang="ru-RU" sz="2500" dirty="0" smtClean="0"/>
              <a:t>Важно ежегодно проводить исследования межличностных отношений в образовательной </a:t>
            </a:r>
            <a:r>
              <a:rPr lang="ru-RU" sz="2500" dirty="0" smtClean="0"/>
              <a:t>организации, в общежитиях </a:t>
            </a:r>
            <a:r>
              <a:rPr lang="ru-RU" sz="2500" dirty="0" smtClean="0"/>
              <a:t>и включать в перспективный план воспитательной работы </a:t>
            </a:r>
            <a:r>
              <a:rPr lang="ru-RU" sz="2500" dirty="0" smtClean="0"/>
              <a:t>мероприятия</a:t>
            </a:r>
            <a:r>
              <a:rPr lang="ru-RU" sz="2500" dirty="0" smtClean="0"/>
              <a:t>, направленные на улучшение психологического микроклимата и нормализацию (оптимизацию) межличностных отношений.</a:t>
            </a:r>
            <a:endParaRPr lang="ru-RU" sz="2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чего начать и что нужно знать?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4489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Структура работы по профилактике суицидов в системе образования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Работа </a:t>
            </a:r>
            <a:r>
              <a:rPr lang="ru-RU" sz="2800" dirty="0" smtClean="0"/>
              <a:t>по профилактике суицида должна </a:t>
            </a:r>
            <a:r>
              <a:rPr lang="ru-RU" sz="2800" dirty="0" smtClean="0"/>
              <a:t>проводиться с: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</a:t>
            </a:r>
            <a:r>
              <a:rPr lang="ru-RU" sz="2800" dirty="0" smtClean="0"/>
              <a:t>обучающимися, 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</a:t>
            </a:r>
            <a:r>
              <a:rPr lang="ru-RU" sz="2800" dirty="0" smtClean="0"/>
              <a:t>педагогами</a:t>
            </a:r>
            <a:r>
              <a:rPr lang="ru-RU" sz="28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</a:t>
            </a:r>
            <a:r>
              <a:rPr lang="ru-RU" sz="2800" dirty="0" smtClean="0"/>
              <a:t>родителями (законными представителями).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Такая работа имеет несколько профилактических уровней: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общий,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первичный,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вторичный,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третичный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Задачи общей профилактики суицида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5252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dirty="0" smtClean="0"/>
              <a:t>     </a:t>
            </a:r>
            <a:r>
              <a:rPr lang="ru-RU" sz="5100" dirty="0" smtClean="0"/>
              <a:t>повышение групповой сплоченности </a:t>
            </a:r>
            <a:r>
              <a:rPr lang="ru-RU" sz="5100" dirty="0" smtClean="0"/>
              <a:t>ученического </a:t>
            </a:r>
            <a:r>
              <a:rPr lang="ru-RU" sz="5100" dirty="0" smtClean="0"/>
              <a:t>и педагогического коллективов, оптимизация психологического климата. </a:t>
            </a:r>
          </a:p>
          <a:p>
            <a:pPr>
              <a:buNone/>
            </a:pPr>
            <a:r>
              <a:rPr lang="ru-RU" sz="5100" dirty="0" smtClean="0"/>
              <a:t>    Они могут быть реализованы в следующих мероприятиях: 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 smtClean="0"/>
              <a:t>      диагностика ученических и педагогического коллективов с целью уточнения особенностей социально-психологического климата; 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 smtClean="0"/>
              <a:t>     тренинги сплочения и коммуникативной компетентности в </a:t>
            </a:r>
            <a:r>
              <a:rPr lang="ru-RU" sz="5100" dirty="0" smtClean="0"/>
              <a:t>ученических </a:t>
            </a:r>
            <a:r>
              <a:rPr lang="ru-RU" sz="5100" dirty="0" smtClean="0"/>
              <a:t>коллективах; 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 smtClean="0"/>
              <a:t>     групповые занятия по профилактике эмоционального выгорания для педагогов; 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 smtClean="0"/>
              <a:t>     другие мероприятия для оптимизации психологического климата (акции, большие психологические игры, конкурсы и пр.)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714356"/>
            <a:ext cx="814393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«Каждый суицид нужно расследовать максимально тщательно, выяснять, что послужило причиной такого поступка: семейная ситуация, проблемы в школе, конфликт с одноклассниками… Дети, попадая в кризисную ситуацию, не могут оставаться со своими проблемами один на один. Им должно помогать все общество, а главное – профессионалы – психологи и психиатры, без которых профилактическую работу не наладить!»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Павел Астахов.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6085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Второй по значимости </a:t>
            </a:r>
            <a:r>
              <a:rPr lang="ru-RU" dirty="0" smtClean="0"/>
              <a:t>(после нарушения детско-родительских отношений) причиной суицидов среди подростков являются нарушения межличностных отношений </a:t>
            </a:r>
            <a:r>
              <a:rPr lang="ru-RU" dirty="0" smtClean="0"/>
              <a:t>образовательной организации.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ВАЖНО:</a:t>
            </a:r>
          </a:p>
          <a:p>
            <a:r>
              <a:rPr lang="ru-RU" dirty="0" smtClean="0"/>
              <a:t>Формирование классных </a:t>
            </a:r>
            <a:r>
              <a:rPr lang="ru-RU" dirty="0" smtClean="0"/>
              <a:t>(групповых) </a:t>
            </a:r>
            <a:r>
              <a:rPr lang="ru-RU" dirty="0" smtClean="0"/>
              <a:t>коллективов,</a:t>
            </a:r>
          </a:p>
          <a:p>
            <a:r>
              <a:rPr lang="ru-RU" dirty="0" smtClean="0"/>
              <a:t> нормализация стиля общения педагогов с обучающимися (воспитанниками), </a:t>
            </a:r>
          </a:p>
          <a:p>
            <a:r>
              <a:rPr lang="ru-RU" dirty="0" smtClean="0"/>
              <a:t>оптимизация учебной деятельности обучающихся, </a:t>
            </a:r>
          </a:p>
          <a:p>
            <a:r>
              <a:rPr lang="ru-RU" dirty="0" smtClean="0"/>
              <a:t>вовлечение </a:t>
            </a:r>
            <a:r>
              <a:rPr lang="ru-RU" dirty="0" smtClean="0"/>
              <a:t>обучающихся </a:t>
            </a:r>
            <a:r>
              <a:rPr lang="ru-RU" dirty="0" smtClean="0"/>
              <a:t>в социально-значимые виды деятельности, </a:t>
            </a:r>
          </a:p>
          <a:p>
            <a:r>
              <a:rPr lang="ru-RU" dirty="0" smtClean="0"/>
              <a:t>организация </a:t>
            </a:r>
            <a:r>
              <a:rPr lang="ru-RU" dirty="0" smtClean="0"/>
              <a:t>студенческого </a:t>
            </a:r>
            <a:r>
              <a:rPr lang="ru-RU" dirty="0" smtClean="0"/>
              <a:t>самоуправления, </a:t>
            </a:r>
          </a:p>
          <a:p>
            <a:r>
              <a:rPr lang="ru-RU" dirty="0" smtClean="0"/>
              <a:t>формирование установок на самореализацию в социально-одобряемых сферах жизнедеятельности (культуре, спорте, искусстве, науке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Что значит «оптимизация межличностных отношений в образовательной организации» и как понять, что это необходимо?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101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вселять в подростков уверенность </a:t>
            </a:r>
            <a:r>
              <a:rPr lang="ru-RU" dirty="0" smtClean="0"/>
              <a:t>в свои силы и возможности;</a:t>
            </a:r>
          </a:p>
          <a:p>
            <a:pPr lvl="0"/>
            <a:r>
              <a:rPr lang="ru-RU" dirty="0" smtClean="0"/>
              <a:t>внушать им оптимизм и надежду;</a:t>
            </a:r>
          </a:p>
          <a:p>
            <a:pPr lvl="0"/>
            <a:r>
              <a:rPr lang="ru-RU" dirty="0" smtClean="0"/>
              <a:t>проявлять сочувствие и понимание;</a:t>
            </a:r>
          </a:p>
          <a:p>
            <a:pPr lvl="0"/>
            <a:r>
              <a:rPr lang="ru-RU" dirty="0" smtClean="0"/>
              <a:t>осуществлять контроль за поведением </a:t>
            </a:r>
            <a:r>
              <a:rPr lang="ru-RU" dirty="0" smtClean="0"/>
              <a:t>обучающегося, </a:t>
            </a:r>
            <a:r>
              <a:rPr lang="ru-RU" dirty="0" smtClean="0"/>
              <a:t>анализировать его отношения со сверстниками;</a:t>
            </a:r>
          </a:p>
          <a:p>
            <a:pPr lvl="0"/>
            <a:r>
              <a:rPr lang="ru-RU" dirty="0" smtClean="0"/>
              <a:t>поддерживать не только отличников и медалистов.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Искоренять формализм, невежество и равнодушие!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Для предотвращения суицидов у </a:t>
            </a:r>
            <a:r>
              <a:rPr lang="ru-RU" sz="3100" dirty="0" smtClean="0"/>
              <a:t>обучающихся</a:t>
            </a:r>
            <a:r>
              <a:rPr lang="ru-RU" sz="3100" dirty="0" smtClean="0"/>
              <a:t> </a:t>
            </a:r>
            <a:r>
              <a:rPr lang="ru-RU" sz="3100" dirty="0" smtClean="0"/>
              <a:t>педагоги могут сделать следующее: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021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</a:t>
            </a:r>
            <a:r>
              <a:rPr lang="ru-RU" sz="3400" dirty="0" smtClean="0"/>
              <a:t>Наличие в </a:t>
            </a:r>
            <a:r>
              <a:rPr lang="ru-RU" sz="3400" dirty="0" smtClean="0"/>
              <a:t>ученических </a:t>
            </a:r>
            <a:r>
              <a:rPr lang="ru-RU" sz="3400" dirty="0" smtClean="0"/>
              <a:t>коллективах </a:t>
            </a:r>
            <a:r>
              <a:rPr lang="ru-RU" sz="3400" b="1" dirty="0" smtClean="0">
                <a:solidFill>
                  <a:srgbClr val="FF0000"/>
                </a:solidFill>
              </a:rPr>
              <a:t>изгоев</a:t>
            </a:r>
            <a:r>
              <a:rPr lang="ru-RU" sz="3400" dirty="0" smtClean="0"/>
              <a:t> </a:t>
            </a:r>
            <a:r>
              <a:rPr lang="ru-RU" sz="3400" dirty="0" smtClean="0"/>
              <a:t>– признак нездоровых межличностных отношений и отсутствия воспитательной системы!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3300" dirty="0" smtClean="0"/>
              <a:t>Еще более ужасными являются некоторые факты нарушения межличностных отношений между педагогами и обучающимися (воспитанниками), особенно с применением </a:t>
            </a:r>
            <a:r>
              <a:rPr lang="ru-RU" sz="3300" b="1" dirty="0" smtClean="0">
                <a:solidFill>
                  <a:srgbClr val="FF0000"/>
                </a:solidFill>
              </a:rPr>
              <a:t>насилия</a:t>
            </a:r>
            <a:r>
              <a:rPr lang="ru-RU" sz="3300" dirty="0" smtClean="0"/>
              <a:t> со стороны взрослых.</a:t>
            </a:r>
            <a:endParaRPr lang="ru-RU" sz="3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0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Задачи педагога-психолога на этапе общей профилактики суицида: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35785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3400" dirty="0" smtClean="0"/>
              <a:t>Изучение особенностей социально-психологического статуса и адаптации учащихся с целью своевременной профилактики и эффективного решения возникших трудностей (что уже входит в план мероприятий психолога). </a:t>
            </a:r>
          </a:p>
          <a:p>
            <a:pPr lvl="0" algn="just"/>
            <a:r>
              <a:rPr lang="ru-RU" sz="3400" dirty="0" smtClean="0"/>
              <a:t>Участие в создании системы психолого-педагогической поддержки учащихся разных возрастных групп (система волонтеров, медиаторов по разрешению конфликтов, педагогическая поддержка, психологическое консультирование и др.). </a:t>
            </a:r>
          </a:p>
          <a:p>
            <a:pPr lvl="0" algn="just"/>
            <a:r>
              <a:rPr lang="ru-RU" sz="3400" dirty="0" smtClean="0"/>
              <a:t>Участие в разработке и проведении </a:t>
            </a:r>
            <a:r>
              <a:rPr lang="ru-RU" sz="3400" dirty="0" smtClean="0"/>
              <a:t>общих </a:t>
            </a:r>
            <a:r>
              <a:rPr lang="ru-RU" sz="3400" dirty="0" smtClean="0"/>
              <a:t>и </a:t>
            </a:r>
            <a:r>
              <a:rPr lang="ru-RU" sz="3400" dirty="0" smtClean="0"/>
              <a:t>групповых мероприятий</a:t>
            </a:r>
            <a:r>
              <a:rPr lang="ru-RU" sz="3400" dirty="0" smtClean="0"/>
              <a:t>, целью которых будет содействие формированию позитивного образа Я, уникальной и неповторимой личности, коммуникативной компетентности, ценностного отношения к жизни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Первичная профилактика суицида.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42928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Первичная профилактика суицида</a:t>
            </a:r>
            <a:r>
              <a:rPr lang="ru-RU" sz="2800" dirty="0" smtClean="0"/>
              <a:t> осуществляется в отношении </a:t>
            </a:r>
            <a:r>
              <a:rPr lang="ru-RU" sz="2800" dirty="0" smtClean="0"/>
              <a:t>подростков </a:t>
            </a:r>
            <a:r>
              <a:rPr lang="ru-RU" sz="2800" dirty="0" smtClean="0"/>
              <a:t>группы риска, имеющих в наличии три и более факторов суицидального риска.</a:t>
            </a:r>
          </a:p>
          <a:p>
            <a:pPr algn="just"/>
            <a:r>
              <a:rPr lang="ru-RU" sz="2800" dirty="0" smtClean="0"/>
              <a:t>В первую очередь необходимо провести комплекс мероприятий, содействующих </a:t>
            </a:r>
            <a:r>
              <a:rPr lang="ru-RU" sz="2800" i="1" dirty="0" smtClean="0"/>
              <a:t>повышению компетентности педагогов и родителей </a:t>
            </a:r>
            <a:r>
              <a:rPr lang="ru-RU" sz="2800" dirty="0" smtClean="0"/>
              <a:t>в области распознавания маркеров суицидального риска, а также </a:t>
            </a:r>
            <a:r>
              <a:rPr lang="ru-RU" sz="2800" i="1" dirty="0" smtClean="0"/>
              <a:t>оказать поддержку </a:t>
            </a:r>
            <a:r>
              <a:rPr lang="ru-RU" sz="2800" i="1" dirty="0" smtClean="0"/>
              <a:t>подросткам</a:t>
            </a:r>
            <a:r>
              <a:rPr lang="ru-RU" sz="2800" i="1" dirty="0" smtClean="0"/>
              <a:t>, оказавшимся в трудной жизненной ситуации.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Суицидальная угроза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501122" cy="615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19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Признаки, свидетельствующие о суицидальной угрозе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ПОВЕДЕНЧЕСКИЕ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СЛОВЕСНЫЕ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3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Любые внезапные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изменения в поведении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настроении, особенно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отдаляющие от близких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Склонность к опрометчивым и безрассудным поступкам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Чрезмерное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употребление алкоголя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таблеток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Посещение врача без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очевидной необходимости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Расставание с дорогими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вещами или деньгами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Приобретение средств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совершения суицида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Подведение итогов,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приведение дел 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порядок, приготовления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уходу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Пренебрежение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внешним видом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«Туннельное»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сознание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Уверения 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беспомощности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зависимости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других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Прощание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Разговоры или шутки о желании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умереть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Сообщение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конкретном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плане суицида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Двойственная  оценка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значимых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событий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Медленная,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маловырази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тельная речь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 Высказывания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самообвинения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Амбивалентность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Беспомощность —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безнадежность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Переживание горя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 Признаки депрессии: нарушение сна или аппетита,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возбудимость,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отгороженность,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удовлетворения, печаль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 Вина или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ощущение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неудачи,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поражения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Чрезмерные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опасения или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Чувство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малозначимости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Рассеянность или растерянность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0465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Почти у всех </a:t>
            </a:r>
            <a:r>
              <a:rPr lang="ru-RU" dirty="0" smtClean="0"/>
              <a:t>несовершеннолетних </a:t>
            </a:r>
            <a:r>
              <a:rPr lang="ru-RU" dirty="0"/>
              <a:t>с суицидальным поведением можно констатировать объективные и субъективные признаки </a:t>
            </a:r>
            <a:r>
              <a:rPr lang="ru-RU" b="1" dirty="0"/>
              <a:t>социально-психологической </a:t>
            </a:r>
            <a:r>
              <a:rPr lang="ru-RU" b="1" dirty="0" err="1"/>
              <a:t>дезадаптации</a:t>
            </a:r>
            <a:r>
              <a:rPr lang="ru-RU" b="1" dirty="0"/>
              <a:t> </a:t>
            </a:r>
            <a:r>
              <a:rPr lang="ru-RU" dirty="0"/>
              <a:t>личности, основным условием развития которого является </a:t>
            </a:r>
            <a:r>
              <a:rPr lang="ru-RU" b="1" dirty="0"/>
              <a:t>нарушения в семейных отношениях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Объективно </a:t>
            </a:r>
            <a:r>
              <a:rPr lang="ru-RU" dirty="0" err="1"/>
              <a:t>дезадаптация</a:t>
            </a:r>
            <a:r>
              <a:rPr lang="ru-RU" dirty="0"/>
              <a:t> проявляется в деструктивном изменении поведения </a:t>
            </a:r>
            <a:r>
              <a:rPr lang="ru-RU" dirty="0" smtClean="0"/>
              <a:t>подростка </a:t>
            </a:r>
            <a:r>
              <a:rPr lang="ru-RU" dirty="0"/>
              <a:t>в среде ближайшего социального окружения. </a:t>
            </a:r>
            <a:endParaRPr lang="ru-RU" dirty="0" smtClean="0"/>
          </a:p>
          <a:p>
            <a:r>
              <a:rPr lang="ru-RU" dirty="0" smtClean="0"/>
              <a:t>Субъективным </a:t>
            </a:r>
            <a:r>
              <a:rPr lang="ru-RU" dirty="0"/>
              <a:t>выражением </a:t>
            </a:r>
            <a:r>
              <a:rPr lang="ru-RU" dirty="0" err="1"/>
              <a:t>дезадаптации</a:t>
            </a:r>
            <a:r>
              <a:rPr lang="ru-RU" dirty="0"/>
              <a:t> является многообразие семейных ситуаций и психоэмоциональных сдвигов от негативно окрашенных психологических переживаний (тревоги, горя, душевной боли, обиды, стыда, возмущения, злобы, гнева) до когнитивных установок, жизненных ценностей и цены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386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Характеристика механизмов психологической защиты подростков </a:t>
            </a:r>
            <a:br>
              <a:rPr lang="ru-RU" sz="3200" b="1" dirty="0"/>
            </a:br>
            <a:r>
              <a:rPr lang="ru-RU" sz="3200" b="1" dirty="0"/>
              <a:t>в семейных отношениях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79511" y="1600200"/>
          <a:ext cx="885698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причины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Оппозиция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Активный протест против требований взрослых, резкие высказывания в их адрес, систематическая лживость.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Реакция на недостаток любви со стороны близких и призыв вернуть ее.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Эмансипация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Борьба за самоутверждение, самостоятельность, высвобождение из-под контроля взрослых.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Диктат родителей и других взрослых.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Проекция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Собственные отрицательные качества, влечения, отношения человек приписывает другому лицу.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Взаимоотношение ребенка с родителями.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Отрицание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Отрицает существование неприятностей или старается снизить серьезность угрозы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Подавление страха.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01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620689"/>
          <a:ext cx="8784976" cy="590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011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причины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1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Идентификация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Отождествляет себя с другим человеком, переносит на себя желаемые чувства и качества.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Повышенная тревожность.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Самоограничение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Отстраняется от общения с близкими людьми, от пищи, от игр, отказывается от выполнения требуемых действий, занимаясь созерцанием деятельности другого, или стремится убежать.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Нетактичные, издевательские замечания окружающих, в первую очередь, значимых людей.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10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Рационализация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Защитный процесс, состоящий в том, что человек изобретает вербальные, и на первый взгляд логичные суждения и умозаключения для ложного оправдания своих поступков.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Боязнь потерять самоуважение.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Вытеснение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Удаление из сознания тех моментов, информации, которые вызывают тревогу.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Чрезмерная требовательность взрослых.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987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  «группе риска» по суициду относятся подростки: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Совершившие попытку суицида – незаконченный суицид;</a:t>
            </a:r>
          </a:p>
          <a:p>
            <a:pPr lvl="0"/>
            <a:r>
              <a:rPr lang="ru-RU" dirty="0" smtClean="0"/>
              <a:t>с нарушением межличностных отношений, “одиночки”;</a:t>
            </a:r>
          </a:p>
          <a:p>
            <a:pPr lvl="0"/>
            <a:r>
              <a:rPr lang="ru-RU" dirty="0" smtClean="0"/>
              <a:t>злоупотребляющие алкоголем или наркотиками, </a:t>
            </a:r>
          </a:p>
          <a:p>
            <a:pPr lvl="0"/>
            <a:r>
              <a:rPr lang="ru-RU" dirty="0" smtClean="0"/>
              <a:t>отличающиеся </a:t>
            </a:r>
            <a:r>
              <a:rPr lang="ru-RU" dirty="0" err="1" smtClean="0"/>
              <a:t>девиантным</a:t>
            </a:r>
            <a:r>
              <a:rPr lang="ru-RU" dirty="0" smtClean="0"/>
              <a:t> или криминальным поведением, включающим физическое насилие; </a:t>
            </a:r>
          </a:p>
          <a:p>
            <a:pPr lvl="0"/>
            <a:r>
              <a:rPr lang="ru-RU" dirty="0" smtClean="0"/>
              <a:t>с затяжным депрессивным состоянием;</a:t>
            </a:r>
          </a:p>
          <a:p>
            <a:pPr lvl="0"/>
            <a:r>
              <a:rPr lang="ru-RU" dirty="0" err="1" smtClean="0"/>
              <a:t>сверхкритичные</a:t>
            </a:r>
            <a:r>
              <a:rPr lang="ru-RU" dirty="0" smtClean="0"/>
              <a:t> к себе;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РФ нет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отдельных документов в сфере профилактики детских суицидов, но из существующих можно вычленить следующие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43924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	</a:t>
            </a:r>
            <a:r>
              <a:rPr lang="ru-RU" sz="3800" b="1" dirty="0"/>
              <a:t>Конституция РФ </a:t>
            </a:r>
            <a:r>
              <a:rPr lang="ru-RU" sz="3800" dirty="0"/>
              <a:t>(ст. 20 устанавливает право любого человека на жизнь).</a:t>
            </a:r>
          </a:p>
          <a:p>
            <a:r>
              <a:rPr lang="ru-RU" sz="3800" dirty="0"/>
              <a:t>	</a:t>
            </a:r>
            <a:r>
              <a:rPr lang="ru-RU" sz="3800" b="1" dirty="0"/>
              <a:t>Федеральный закон РФ от 24 июня 1999 г № 120  «Об основах системы профилактики безнадзорности и правонарушений несовершеннолетних</a:t>
            </a:r>
            <a:r>
              <a:rPr lang="ru-RU" sz="3800" b="1" dirty="0" smtClean="0"/>
              <a:t>»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224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  </a:t>
            </a:r>
            <a:r>
              <a:rPr lang="ru-RU" sz="3200" b="1" dirty="0" smtClean="0"/>
              <a:t>группе риска </a:t>
            </a:r>
            <a:r>
              <a:rPr lang="ru-RU" sz="3200" b="1" dirty="0" smtClean="0"/>
              <a:t>по суициду относятся подростки: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страдающие от недавно испытанных унижений или трагических утрат,  от хронических или смертельных болезней;</a:t>
            </a:r>
          </a:p>
          <a:p>
            <a:pPr lvl="0"/>
            <a:r>
              <a:rPr lang="ru-RU" dirty="0" err="1" smtClean="0"/>
              <a:t>фрустрированные</a:t>
            </a:r>
            <a:r>
              <a:rPr lang="ru-RU" dirty="0" smtClean="0"/>
              <a:t> несоответствием между ожидавшимися успехами в жизни и реальными достижениями;</a:t>
            </a:r>
          </a:p>
          <a:p>
            <a:pPr lvl="0"/>
            <a:r>
              <a:rPr lang="ru-RU" dirty="0" smtClean="0"/>
              <a:t>покинутые окружением; </a:t>
            </a:r>
          </a:p>
          <a:p>
            <a:pPr lvl="0"/>
            <a:r>
              <a:rPr lang="ru-RU" dirty="0" smtClean="0"/>
              <a:t>из социально-неблагополучных семей , где в том числе произошел развод;</a:t>
            </a:r>
          </a:p>
          <a:p>
            <a:pPr lvl="0"/>
            <a:r>
              <a:rPr lang="ru-RU" dirty="0" smtClean="0"/>
              <a:t>испытывающие материально-бытовые трудности;</a:t>
            </a:r>
          </a:p>
          <a:p>
            <a:pPr lvl="0"/>
            <a:r>
              <a:rPr lang="ru-RU" dirty="0" smtClean="0"/>
              <a:t>из семей, в которых были случаи суицидов.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Задачи психолога на этапе первичной профилактики суицида: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14974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На основании анализа наблюдений, текущей диагностики, жалоб </a:t>
            </a:r>
            <a:r>
              <a:rPr lang="ru-RU" sz="2400" dirty="0" smtClean="0"/>
              <a:t>педагогов, </a:t>
            </a:r>
            <a:r>
              <a:rPr lang="ru-RU" sz="2400" dirty="0" smtClean="0"/>
              <a:t>запросов родителей выделить подростков группы риска, в том числе имеющих комплекс суицидальных факторов (по нашему опыту, почти у всех подростков группы риска или находящихся в социально опасном положении он есть).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Провести дополнительную диагностику, позволяющую оценить </a:t>
            </a:r>
            <a:r>
              <a:rPr lang="ru-RU" sz="2400" dirty="0" err="1" smtClean="0"/>
              <a:t>патохарактерологические</a:t>
            </a:r>
            <a:r>
              <a:rPr lang="ru-RU" sz="2400" dirty="0" smtClean="0"/>
              <a:t> особенности, уровень тревожности и агрессивности, степень </a:t>
            </a:r>
            <a:r>
              <a:rPr lang="ru-RU" sz="2400" dirty="0" err="1" smtClean="0"/>
              <a:t>дезадаптации</a:t>
            </a:r>
            <a:r>
              <a:rPr lang="ru-RU" sz="2400" dirty="0" smtClean="0"/>
              <a:t>, степень риска по суициду.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Провести анализ диагностических данных с выходом на рекомендации.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Участвовать в работе консилиума.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Задачи психолога на этапе первичной профилактики суицида: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35785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300" dirty="0" smtClean="0"/>
              <a:t>Участвовать в разработке и реализации индивидуальных программ сопровождения. Включить подростков группы риска в индивидуальные и групповые занятия, целью которых будет: </a:t>
            </a:r>
            <a:r>
              <a:rPr lang="ru-RU" sz="2300" dirty="0" err="1" smtClean="0"/>
              <a:t>отреагирование</a:t>
            </a:r>
            <a:r>
              <a:rPr lang="ru-RU" sz="2300" dirty="0" smtClean="0"/>
              <a:t> эмоционального напряжения, реабилитация коммуникативной компетентности, реабилитация образа Я, развитие </a:t>
            </a:r>
            <a:r>
              <a:rPr lang="ru-RU" sz="2300" dirty="0" err="1" smtClean="0"/>
              <a:t>фрустрационной</a:t>
            </a:r>
            <a:r>
              <a:rPr lang="ru-RU" sz="2300" dirty="0" smtClean="0"/>
              <a:t> толерантности, ранняя </a:t>
            </a:r>
            <a:r>
              <a:rPr lang="ru-RU" sz="2300" dirty="0" err="1" smtClean="0"/>
              <a:t>профилизация</a:t>
            </a:r>
            <a:r>
              <a:rPr lang="ru-RU" sz="2300" dirty="0" smtClean="0"/>
              <a:t> и др., то есть осуществить то, что обычно </a:t>
            </a:r>
            <a:r>
              <a:rPr lang="ru-RU" sz="2300" dirty="0" smtClean="0"/>
              <a:t>делает педагог-психолог </a:t>
            </a:r>
            <a:r>
              <a:rPr lang="ru-RU" sz="2300" dirty="0" smtClean="0"/>
              <a:t>в рамках коррекционного направления психолого-педагогического сопровождения.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/>
              <a:t>Реализовать свою часть ответственности при работе с семьей подростка.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/>
              <a:t>Разработать памятки для родителей и педагогов (как распознать острое кризисное состояние у ребенка и что с этим делать).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/>
              <a:t>Организовать встречи педагогов и родителей с другими </a:t>
            </a:r>
            <a:r>
              <a:rPr lang="ru-RU" sz="2400" dirty="0" smtClean="0"/>
              <a:t>специалистами. </a:t>
            </a:r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Методики диагностического обследования: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572164"/>
          </a:xfrm>
        </p:spPr>
        <p:txBody>
          <a:bodyPr>
            <a:noAutofit/>
          </a:bodyPr>
          <a:lstStyle/>
          <a:p>
            <a:pPr lvl="0"/>
            <a:r>
              <a:rPr lang="ru-RU" sz="2400" dirty="0" err="1" smtClean="0"/>
              <a:t>Патохарактерологический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опросник</a:t>
            </a:r>
            <a:r>
              <a:rPr lang="ru-RU" sz="2400" dirty="0" smtClean="0"/>
              <a:t> (</a:t>
            </a:r>
            <a:r>
              <a:rPr lang="ru-RU" sz="2400" dirty="0" err="1" smtClean="0"/>
              <a:t>Личко</a:t>
            </a:r>
            <a:r>
              <a:rPr lang="ru-RU" sz="2400" dirty="0" smtClean="0"/>
              <a:t>). </a:t>
            </a:r>
          </a:p>
          <a:p>
            <a:pPr lvl="0"/>
            <a:r>
              <a:rPr lang="ru-RU" sz="2400" dirty="0" smtClean="0"/>
              <a:t>Тест </a:t>
            </a:r>
            <a:r>
              <a:rPr lang="ru-RU" sz="2400" dirty="0" err="1" smtClean="0"/>
              <a:t>фрустрационной</a:t>
            </a:r>
            <a:r>
              <a:rPr lang="ru-RU" sz="2400" dirty="0" smtClean="0"/>
              <a:t> толерантности (Розенцвейга). </a:t>
            </a:r>
          </a:p>
          <a:p>
            <a:pPr lvl="0"/>
            <a:r>
              <a:rPr lang="ru-RU" sz="2400" dirty="0" err="1" smtClean="0"/>
              <a:t>Опросник</a:t>
            </a:r>
            <a:r>
              <a:rPr lang="ru-RU" sz="2400" dirty="0" smtClean="0"/>
              <a:t> суицидального риска (ОСР). </a:t>
            </a:r>
          </a:p>
          <a:p>
            <a:pPr lvl="0"/>
            <a:r>
              <a:rPr lang="ru-RU" sz="2400" dirty="0" err="1" smtClean="0"/>
              <a:t>Опросник</a:t>
            </a:r>
            <a:r>
              <a:rPr lang="ru-RU" sz="2400" dirty="0" smtClean="0"/>
              <a:t> социально-психологической адаптации (</a:t>
            </a:r>
            <a:r>
              <a:rPr lang="ru-RU" sz="2400" dirty="0" err="1" smtClean="0"/>
              <a:t>Роджерса</a:t>
            </a:r>
            <a:r>
              <a:rPr lang="ru-RU" sz="2400" dirty="0" smtClean="0"/>
              <a:t>–</a:t>
            </a:r>
            <a:r>
              <a:rPr lang="ru-RU" sz="2400" dirty="0" err="1" smtClean="0"/>
              <a:t>Даймонда</a:t>
            </a:r>
            <a:r>
              <a:rPr lang="ru-RU" sz="2400" dirty="0" smtClean="0"/>
              <a:t>). </a:t>
            </a:r>
          </a:p>
          <a:p>
            <a:pPr lvl="0"/>
            <a:r>
              <a:rPr lang="ru-RU" sz="2400" dirty="0" smtClean="0"/>
              <a:t>Шкала самооценки уровня тревожности (</a:t>
            </a:r>
            <a:r>
              <a:rPr lang="ru-RU" sz="2400" dirty="0" err="1" smtClean="0"/>
              <a:t>Спилбергера</a:t>
            </a:r>
            <a:r>
              <a:rPr lang="ru-RU" sz="2400" dirty="0" smtClean="0"/>
              <a:t>–Ханина). </a:t>
            </a:r>
          </a:p>
          <a:p>
            <a:pPr lvl="0"/>
            <a:r>
              <a:rPr lang="ru-RU" sz="2400" dirty="0" err="1" smtClean="0"/>
              <a:t>Опросник</a:t>
            </a:r>
            <a:r>
              <a:rPr lang="ru-RU" sz="2400" dirty="0" smtClean="0"/>
              <a:t> агрессивности (</a:t>
            </a:r>
            <a:r>
              <a:rPr lang="ru-RU" sz="2400" dirty="0" err="1" smtClean="0"/>
              <a:t>Басса</a:t>
            </a:r>
            <a:r>
              <a:rPr lang="ru-RU" sz="2400" dirty="0" smtClean="0"/>
              <a:t>–</a:t>
            </a:r>
            <a:r>
              <a:rPr lang="ru-RU" sz="2400" dirty="0" err="1" smtClean="0"/>
              <a:t>Дарки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Для подростков с выраженным комплексом суицидальных факторов дополнительно можно предложить проективный тест </a:t>
            </a:r>
            <a:r>
              <a:rPr lang="ru-RU" sz="2400" dirty="0" err="1" smtClean="0"/>
              <a:t>Сильвера</a:t>
            </a:r>
            <a:r>
              <a:rPr lang="ru-RU" sz="2400" dirty="0" smtClean="0"/>
              <a:t> «Нарисуй историю», метод незаконченных предложений (</a:t>
            </a:r>
            <a:r>
              <a:rPr lang="ru-RU" sz="2400" dirty="0" err="1" smtClean="0"/>
              <a:t>Подмазина</a:t>
            </a:r>
            <a:r>
              <a:rPr lang="ru-RU" sz="2400" dirty="0" smtClean="0"/>
              <a:t> С.И.), которые покажут область эмоционального напряжения и актуальность намерения.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Вторичная профилактика суицида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85791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Вторичная профилактика </a:t>
            </a:r>
            <a:r>
              <a:rPr lang="ru-RU" sz="2400" i="1" dirty="0" smtClean="0"/>
              <a:t>осуществляется</a:t>
            </a:r>
            <a:r>
              <a:rPr lang="ru-RU" sz="2400" dirty="0" smtClean="0"/>
              <a:t> с группой учащихся, находящихся в трудной жизненной ситуации и высказывающих суицидальные намерения. То есть работать с теми, кто или косвенно (через записки, дневниковые записи, словесные ключи), или прямо говорит о желании самоубийства. Основная задача — предотвращение суицида.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первую очередь перед педагогом-психологом стоит задача оценки риска самоубийства. Существует </a:t>
            </a:r>
            <a:r>
              <a:rPr lang="ru-RU" sz="2400" b="1" i="1" dirty="0" smtClean="0"/>
              <a:t>три  </a:t>
            </a:r>
            <a:r>
              <a:rPr lang="ru-RU" sz="2400" b="1" i="1" dirty="0" smtClean="0"/>
              <a:t>степени </a:t>
            </a:r>
            <a:r>
              <a:rPr lang="ru-RU" sz="2400" b="1" i="1" dirty="0" smtClean="0"/>
              <a:t>риска</a:t>
            </a:r>
            <a:r>
              <a:rPr lang="ru-RU" sz="2400" dirty="0" smtClean="0"/>
              <a:t>: </a:t>
            </a:r>
          </a:p>
          <a:p>
            <a:pPr algn="just"/>
            <a:r>
              <a:rPr lang="ru-RU" sz="2400" dirty="0" smtClean="0"/>
              <a:t>незначительный (наличие суицидальных мыслей без определенных планов), </a:t>
            </a:r>
          </a:p>
          <a:p>
            <a:pPr algn="just"/>
            <a:r>
              <a:rPr lang="ru-RU" sz="2400" dirty="0" smtClean="0"/>
              <a:t>средней степени (наличие суицидальных мыслей, наличие плана без сроков реализации), </a:t>
            </a:r>
          </a:p>
          <a:p>
            <a:pPr algn="just"/>
            <a:r>
              <a:rPr lang="ru-RU" sz="2400" dirty="0" smtClean="0"/>
              <a:t>высокий (есть мысли, разработан план, есть сроки реализации и средства для этого). </a:t>
            </a:r>
            <a:endParaRPr lang="ru-RU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Уровни суицидального риска (В.С. Ефремов)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052513"/>
          <a:ext cx="871296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3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Уровни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Ребенок и подросток находится вне зоны суицидальной активности. Однако могут констатироваться те или иные </a:t>
                      </a:r>
                      <a:r>
                        <a:rPr lang="ru-RU" sz="2400" dirty="0" err="1" smtClean="0"/>
                        <a:t>суицидогенные</a:t>
                      </a:r>
                      <a:r>
                        <a:rPr lang="ru-RU" sz="2400" dirty="0" smtClean="0"/>
                        <a:t> факторы и даже их определенная констелляция, но это не приводит к стойкому снижению настроения. У подростка проявляются отдельные относительно кратковременные </a:t>
                      </a:r>
                      <a:r>
                        <a:rPr lang="ru-RU" sz="2400" dirty="0" err="1" smtClean="0"/>
                        <a:t>антивитальные</a:t>
                      </a:r>
                      <a:r>
                        <a:rPr lang="ru-RU" sz="2400" dirty="0" smtClean="0"/>
                        <a:t> переживания. Риск отсутствует.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ниже среднего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Стойкое снижение настроения. В </a:t>
                      </a:r>
                      <a:r>
                        <a:rPr lang="ru-RU" sz="2400" dirty="0" err="1" smtClean="0"/>
                        <a:t>антивитальных</a:t>
                      </a:r>
                      <a:r>
                        <a:rPr lang="ru-RU" sz="2400" dirty="0" smtClean="0"/>
                        <a:t> переживаниях доминирует недовольство жизнью, периодически возникают сновидения с картинами смерти. Намерение совершить самоубийство не очевидно, но суицидальные идеи присутствуют.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2222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404663"/>
          <a:ext cx="8712968" cy="612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3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2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Уровни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85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Наряду со сновидениями в сознании возникают сцены смерти известных самоубийств, но не связывается с переживаемой ситуацией, имеют своеобразный «отстраненный» характер. Присутствует мотивация улучшить по возможности свое текущее состояние и психологический статус.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15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выше среднего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Четкое осознание «безвыходности» ситуации. В сознании часто появляются образы смерти и самоубийства. Появляется желание смерти пассивного характера («заснуть бы и не проснуться, кто бы убил меня» и т.д.) и </a:t>
                      </a:r>
                      <a:r>
                        <a:rPr lang="ru-RU" sz="2400" dirty="0" err="1" smtClean="0"/>
                        <a:t>антисуицидальные</a:t>
                      </a:r>
                      <a:r>
                        <a:rPr lang="ru-RU" sz="2400" dirty="0" smtClean="0"/>
                        <a:t> тенденции («если умру, мама будет плакать», «не доставлю ему удовольствия» и т.п.).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2133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3882155391"/>
                    </a:ext>
                  </a:extLst>
                </a:gridCol>
                <a:gridCol w="6779096">
                  <a:extLst>
                    <a:ext uri="{9D8B030D-6E8A-4147-A177-3AD203B41FA5}">
                      <a16:colId xmlns:a16="http://schemas.microsoft.com/office/drawing/2014/main" val="3266789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Уровни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02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желанию собственной смерти присоединяются мысли об убийстве самого себя (обдумывает способы самоубийства). Исчезают </a:t>
                      </a:r>
                      <a:r>
                        <a:rPr lang="ru-RU" sz="2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антисуицидальные</a:t>
                      </a:r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тенденции. Мысль о самоубийстве становится доминирующей, отмечается достаточно специфическое сужение сознания. Когнитивная жесткость и отсутствие надежд на будущее. Отвергает социальную поддержку</a:t>
                      </a:r>
                      <a:b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846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6061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депрессии у детей и подростков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1"/>
          <a:ext cx="9001156" cy="60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4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ПОДРОСТКИ</a:t>
                      </a: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Печальное настроение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Печальное настроение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свойственной детям энергии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скуки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Внешние проявления печали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усталости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Нарушения сна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Нарушения сна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Соматические жалобы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Соматические жалобы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аппетита или веса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Неусидчивость, беспокойство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Ухудшение успеваемости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Фиксация внимания на мелочах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Снижение интереса к обучению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Чрезмерная эмоциональность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 неудачи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Замкнутость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неполноценности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Рассеянность внимания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Самообман — негативная самооценка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Агрессивное поведение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«заслуженной отвергнутости»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Непослушание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Низкая фрустрационная толерантность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Склонность к бунту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1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Чрезмерная самокритичность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Злоупотребление алкоголем или наркотиками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Сниженная социализация, замкнутость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Плохая успеваемость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Нужно знать типы суицидального поведения: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572163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Calibri" pitchFamily="34" charset="0"/>
              </a:rPr>
              <a:t>Демонстративное  (шантажное)поведение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Как правило, демонстративные суицидальные действия совершаются не с целью причинить себе реальный вред или лишить себя жизни, а с целью напугать окружающих, заставить их задуматься над проблемами подростка, «осознать» свое несправедливое отношение к нему. </a:t>
            </a:r>
            <a:endParaRPr lang="ru-RU" sz="1400" b="1" dirty="0" smtClean="0">
              <a:latin typeface="Calibri" pitchFamily="34" charset="0"/>
            </a:endParaRPr>
          </a:p>
          <a:p>
            <a:pPr algn="just"/>
            <a:r>
              <a:rPr lang="ru-RU" sz="2800" b="1" i="1" dirty="0" smtClean="0">
                <a:latin typeface="Calibri" pitchFamily="34" charset="0"/>
              </a:rPr>
              <a:t>Аффективное суицидальное 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Подросток действует импульсивно, не имея четкого плана своих действий. Как правило, сильные негативные эмоции - обида, гнев, -  затмевают собой реальное восприятие действительности и подросток, руководствуясь ими,  совершает суицидальные действия. </a:t>
            </a:r>
            <a:r>
              <a:rPr lang="ru-RU" sz="1400" b="1" i="1" dirty="0" smtClean="0">
                <a:latin typeface="Calibri" pitchFamily="34" charset="0"/>
              </a:rPr>
              <a:t> </a:t>
            </a:r>
          </a:p>
          <a:p>
            <a:pPr algn="just"/>
            <a:r>
              <a:rPr lang="ru-RU" sz="2800" b="1" i="1" dirty="0" smtClean="0">
                <a:latin typeface="Calibri" pitchFamily="34" charset="0"/>
              </a:rPr>
              <a:t>Истинное суицидальное 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  Характеризуется продуманным планом действий. При таком типе суицидального поведения подростки чаще оставляют записки, адресованные родственникам и друзьям, в которых они прощаются со всеми и объясняют причины своих действий.  Поскольку действия являются продуманными, такие суицидальные попытки чаще заканчиваются смертью. При истинном суицидальном поведении чаще прибегают к </a:t>
            </a:r>
            <a:r>
              <a:rPr lang="ru-RU" sz="1800" i="1" dirty="0" smtClean="0">
                <a:latin typeface="Calibri" pitchFamily="34" charset="0"/>
              </a:rPr>
              <a:t>повешению или к спрыгиванию с высоты. </a:t>
            </a:r>
            <a:endParaRPr lang="ru-RU" sz="1400" dirty="0" smtClean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	</a:t>
            </a:r>
            <a:r>
              <a:rPr lang="ru-RU" b="1" dirty="0"/>
              <a:t>Федеральный закон РФ от 29 декабря 2012 г № 273-ФЗ «Об образовании»  </a:t>
            </a:r>
            <a:r>
              <a:rPr lang="ru-RU" dirty="0"/>
              <a:t>(ст. 41, 42).</a:t>
            </a:r>
          </a:p>
          <a:p>
            <a:r>
              <a:rPr lang="ru-RU" dirty="0"/>
              <a:t>	</a:t>
            </a:r>
            <a:r>
              <a:rPr lang="ru-RU" b="1" dirty="0"/>
              <a:t>Кодекс об административных правонарушениях РФ</a:t>
            </a:r>
            <a:r>
              <a:rPr lang="ru-RU" dirty="0"/>
              <a:t> предусматривает привлечение родителей к административной ответственности по ст. 5.35 КоАП РФ </a:t>
            </a:r>
            <a:r>
              <a:rPr lang="ru-RU" dirty="0" smtClean="0"/>
              <a:t>за </a:t>
            </a:r>
            <a:r>
              <a:rPr lang="ru-RU" dirty="0"/>
              <a:t>жестокое обращение с детьми (физическое, сексуальное, психическое) насилие, отсутствие заботы, пренебрежение основным потребностям и нуждам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9499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/>
              <a:t>Симптомокомплекс</a:t>
            </a:r>
            <a:r>
              <a:rPr lang="ru-RU" sz="3200" b="1" dirty="0"/>
              <a:t> индикаторов суицидального поведения</a:t>
            </a:r>
            <a:br>
              <a:rPr lang="ru-RU" sz="3200" b="1" dirty="0"/>
            </a:br>
            <a:r>
              <a:rPr lang="ru-RU" sz="3200" b="1" dirty="0" smtClean="0"/>
              <a:t>подростков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82352" y="1628800"/>
          <a:ext cx="8661648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Поведение</a:t>
                      </a:r>
                    </a:p>
                    <a:p>
                      <a:r>
                        <a:rPr lang="ru-RU" sz="2800" dirty="0" smtClean="0"/>
                        <a:t>(внешний вид)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Тоскливое выражение лица (скорбная мимика)</a:t>
                      </a:r>
                    </a:p>
                    <a:p>
                      <a:r>
                        <a:rPr lang="ru-RU" sz="2400" dirty="0" err="1" smtClean="0"/>
                        <a:t>Гипомимия</a:t>
                      </a:r>
                      <a:r>
                        <a:rPr lang="ru-RU" sz="2400" dirty="0" smtClean="0"/>
                        <a:t> амимия</a:t>
                      </a:r>
                    </a:p>
                    <a:p>
                      <a:r>
                        <a:rPr lang="ru-RU" sz="2400" dirty="0" smtClean="0"/>
                        <a:t>Тихий монотонный голос</a:t>
                      </a:r>
                    </a:p>
                    <a:p>
                      <a:r>
                        <a:rPr lang="ru-RU" sz="2400" dirty="0" smtClean="0"/>
                        <a:t>Ускоренная экспрессивная или замедленная речь</a:t>
                      </a:r>
                    </a:p>
                    <a:p>
                      <a:r>
                        <a:rPr lang="ru-RU" sz="2400" dirty="0" smtClean="0"/>
                        <a:t>Краткость или отсутствие ответов</a:t>
                      </a:r>
                    </a:p>
                    <a:p>
                      <a:r>
                        <a:rPr lang="ru-RU" sz="2400" dirty="0" smtClean="0"/>
                        <a:t>Патетические интонации, причитания</a:t>
                      </a:r>
                    </a:p>
                    <a:p>
                      <a:r>
                        <a:rPr lang="ru-RU" sz="2400" dirty="0" smtClean="0"/>
                        <a:t>Склонность к нытью</a:t>
                      </a:r>
                    </a:p>
                    <a:p>
                      <a:r>
                        <a:rPr lang="ru-RU" sz="2400" dirty="0" smtClean="0"/>
                        <a:t>Общая двигательная заторможенность</a:t>
                      </a:r>
                    </a:p>
                    <a:p>
                      <a:r>
                        <a:rPr lang="ru-RU" sz="2400" dirty="0" smtClean="0"/>
                        <a:t>Бездеятельность, адинамия</a:t>
                      </a:r>
                    </a:p>
                    <a:p>
                      <a:r>
                        <a:rPr lang="ru-RU" sz="2400" dirty="0" smtClean="0"/>
                        <a:t>Двигательное возбуждение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81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260648"/>
          <a:ext cx="8640960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Эмоциональное выражение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Маски и постоянный фон настроения: скука, грусть, уныние, угнетенность, мрачная угрюмость, злобность, тоска, раздражительность</a:t>
                      </a:r>
                    </a:p>
                    <a:p>
                      <a:r>
                        <a:rPr lang="ru-RU" sz="2100" dirty="0" smtClean="0"/>
                        <a:t>Ворчливость, брюзжание</a:t>
                      </a:r>
                    </a:p>
                    <a:p>
                      <a:r>
                        <a:rPr lang="ru-RU" sz="2100" dirty="0" smtClean="0"/>
                        <a:t>Неприязненное, враждебное, безразличное отношение к окружающим</a:t>
                      </a:r>
                    </a:p>
                    <a:p>
                      <a:r>
                        <a:rPr lang="ru-RU" sz="2100" dirty="0" smtClean="0"/>
                        <a:t>Чувство ненависти к благополучию окружающих или углубление мрачного настроения при радостных событиях вокруг</a:t>
                      </a:r>
                    </a:p>
                    <a:p>
                      <a:r>
                        <a:rPr lang="ru-RU" sz="2100" dirty="0" smtClean="0"/>
                        <a:t>Чувство физического недовольства</a:t>
                      </a:r>
                    </a:p>
                    <a:p>
                      <a:r>
                        <a:rPr lang="ru-RU" sz="2100" dirty="0" smtClean="0"/>
                        <a:t>Чувство бесчувствия</a:t>
                      </a:r>
                    </a:p>
                    <a:p>
                      <a:r>
                        <a:rPr lang="ru-RU" sz="2100" dirty="0" smtClean="0"/>
                        <a:t>Тревога беспредметная (немотивированная)</a:t>
                      </a:r>
                    </a:p>
                    <a:p>
                      <a:r>
                        <a:rPr lang="ru-RU" sz="2100" dirty="0" smtClean="0"/>
                        <a:t>Ожидание непоправимой беды</a:t>
                      </a:r>
                    </a:p>
                    <a:p>
                      <a:r>
                        <a:rPr lang="ru-RU" sz="2100" dirty="0" smtClean="0"/>
                        <a:t>Страх немотивированный</a:t>
                      </a:r>
                    </a:p>
                    <a:p>
                      <a:r>
                        <a:rPr lang="ru-RU" sz="2100" dirty="0" smtClean="0"/>
                        <a:t>Взрывы тоски с чувством отчаяния, безысходности</a:t>
                      </a:r>
                    </a:p>
                    <a:p>
                      <a:r>
                        <a:rPr lang="ru-RU" sz="2100" dirty="0" smtClean="0"/>
                        <a:t>Тяжелое чувство вины и несостоятельности</a:t>
                      </a:r>
                      <a:endParaRPr lang="ru-RU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579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88640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233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 собственной жизни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Пессимистическая оценка своего прошлого или нынешнего состояния</a:t>
                      </a:r>
                    </a:p>
                    <a:p>
                      <a:r>
                        <a:rPr lang="ru-RU" sz="2400" dirty="0" smtClean="0"/>
                        <a:t>Избирательное воспоминание неприятных событий прошлого</a:t>
                      </a:r>
                    </a:p>
                    <a:p>
                      <a:r>
                        <a:rPr lang="ru-RU" sz="2400" dirty="0" smtClean="0"/>
                        <a:t>Отсутствие перспективы в будущем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4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Взаимодействие с окружающими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Нелюдимость, избегание контактов с окружающими</a:t>
                      </a:r>
                    </a:p>
                    <a:p>
                      <a:r>
                        <a:rPr lang="ru-RU" sz="2400" dirty="0" smtClean="0"/>
                        <a:t>Стремление к контакту с окружающими, поиски сочувствия, апелляция к врачу за помощью</a:t>
                      </a:r>
                    </a:p>
                    <a:p>
                      <a:r>
                        <a:rPr lang="ru-RU" sz="2400" dirty="0" smtClean="0"/>
                        <a:t>Склонность к нытью</a:t>
                      </a:r>
                    </a:p>
                    <a:p>
                      <a:r>
                        <a:rPr lang="ru-RU" sz="2400" dirty="0" smtClean="0"/>
                        <a:t>Капризность</a:t>
                      </a:r>
                    </a:p>
                    <a:p>
                      <a:r>
                        <a:rPr lang="ru-RU" sz="2400" dirty="0" smtClean="0"/>
                        <a:t>Эгоцентрическая направленность на свои страдания</a:t>
                      </a:r>
                    </a:p>
                    <a:p>
                      <a:r>
                        <a:rPr lang="ru-RU" sz="2400" dirty="0" smtClean="0"/>
                        <a:t>Длительно подавляемые эмоциональные реакции</a:t>
                      </a:r>
                    </a:p>
                    <a:p>
                      <a:r>
                        <a:rPr lang="ru-RU" sz="2400" dirty="0" smtClean="0"/>
                        <a:t>Отсутствие и потеря межличностных контактов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26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88640"/>
          <a:ext cx="878497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2331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Психофизиоло</a:t>
                      </a:r>
                      <a:endParaRPr lang="ru-RU" sz="2400" dirty="0" smtClean="0"/>
                    </a:p>
                    <a:p>
                      <a:r>
                        <a:rPr lang="ru-RU" sz="2400" dirty="0" err="1" smtClean="0"/>
                        <a:t>гические</a:t>
                      </a:r>
                      <a:r>
                        <a:rPr lang="ru-RU" sz="2400" dirty="0" smtClean="0"/>
                        <a:t> нарушения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Слезливость</a:t>
                      </a:r>
                    </a:p>
                    <a:p>
                      <a:r>
                        <a:rPr lang="ru-RU" sz="2400" dirty="0" smtClean="0"/>
                        <a:t>Расширение зрачков</a:t>
                      </a:r>
                    </a:p>
                    <a:p>
                      <a:r>
                        <a:rPr lang="ru-RU" sz="2400" dirty="0" smtClean="0"/>
                        <a:t>Сухость во рту «симптомы сухого языка»</a:t>
                      </a:r>
                    </a:p>
                    <a:p>
                      <a:r>
                        <a:rPr lang="ru-RU" sz="2400" dirty="0" err="1" smtClean="0"/>
                        <a:t>Соматизация</a:t>
                      </a:r>
                      <a:r>
                        <a:rPr lang="ru-RU" sz="2400" dirty="0" smtClean="0"/>
                        <a:t> (тахикардия, головные боли и др.)</a:t>
                      </a:r>
                    </a:p>
                    <a:p>
                      <a:r>
                        <a:rPr lang="ru-RU" sz="2400" dirty="0" smtClean="0"/>
                        <a:t>Повышенное АД</a:t>
                      </a:r>
                    </a:p>
                    <a:p>
                      <a:r>
                        <a:rPr lang="ru-RU" sz="2400" dirty="0" smtClean="0"/>
                        <a:t>Ощущение стесненного дыхания, нехватки воздуха</a:t>
                      </a:r>
                    </a:p>
                    <a:p>
                      <a:r>
                        <a:rPr lang="ru-RU" sz="2400" dirty="0" smtClean="0"/>
                        <a:t>Ощущение комка в горле</a:t>
                      </a:r>
                    </a:p>
                    <a:p>
                      <a:r>
                        <a:rPr lang="ru-RU" sz="2400" dirty="0" smtClean="0"/>
                        <a:t>Бессонница или повышенная сонливость</a:t>
                      </a:r>
                    </a:p>
                    <a:p>
                      <a:r>
                        <a:rPr lang="ru-RU" sz="2400" dirty="0" smtClean="0"/>
                        <a:t>Нарушение ритма сна, отсутствие чувства сна</a:t>
                      </a:r>
                    </a:p>
                    <a:p>
                      <a:r>
                        <a:rPr lang="ru-RU" sz="2400" dirty="0" smtClean="0"/>
                        <a:t>Чувство физической тяжести, душевной боли в груди и других частях тела (голове, животе)</a:t>
                      </a:r>
                    </a:p>
                    <a:p>
                      <a:r>
                        <a:rPr lang="ru-RU" sz="2400" dirty="0" smtClean="0"/>
                        <a:t>Запоры</a:t>
                      </a:r>
                    </a:p>
                    <a:p>
                      <a:r>
                        <a:rPr lang="ru-RU" sz="2400" dirty="0" smtClean="0"/>
                        <a:t>Снижение или повышение веса тела</a:t>
                      </a:r>
                    </a:p>
                    <a:p>
                      <a:r>
                        <a:rPr lang="ru-RU" sz="2400" dirty="0" smtClean="0"/>
                        <a:t>Снижение аппетита (пища ощущается безвкусной)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614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Первоочередные (начальные) задачи психолога при незначительном риске суицида.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Педагог-психолог должен предложить подростку эмоциональную поддержку. </a:t>
            </a:r>
          </a:p>
          <a:p>
            <a:pPr lvl="0"/>
            <a:r>
              <a:rPr lang="ru-RU" dirty="0" smtClean="0"/>
              <a:t>Отреагировать эмоции и суицидальные содержания. </a:t>
            </a:r>
          </a:p>
          <a:p>
            <a:pPr lvl="0"/>
            <a:r>
              <a:rPr lang="ru-RU" dirty="0" smtClean="0"/>
              <a:t>Сфокусировать внимание на сильных сторонах подростка. </a:t>
            </a:r>
          </a:p>
          <a:p>
            <a:pPr lvl="0"/>
            <a:r>
              <a:rPr lang="ru-RU" dirty="0" smtClean="0"/>
              <a:t>Направить к психотерапевту (психиатру). </a:t>
            </a:r>
          </a:p>
          <a:p>
            <a:pPr lvl="0"/>
            <a:r>
              <a:rPr lang="ru-RU" dirty="0" smtClean="0"/>
              <a:t>Постараться встретиться через определенное время и наладить постоянный контакт.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Задачи психолога при наличии риска средней степени.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Предложить подростку эмоциональную поддержку. </a:t>
            </a:r>
          </a:p>
          <a:p>
            <a:pPr lvl="0"/>
            <a:r>
              <a:rPr lang="ru-RU" dirty="0" smtClean="0"/>
              <a:t>Проработать суицидальные чувства. </a:t>
            </a:r>
          </a:p>
          <a:p>
            <a:pPr lvl="0"/>
            <a:r>
              <a:rPr lang="ru-RU" dirty="0" smtClean="0"/>
              <a:t>Укрепить желание жить (через амбивалентные чувства). </a:t>
            </a:r>
          </a:p>
          <a:p>
            <a:pPr lvl="0"/>
            <a:r>
              <a:rPr lang="ru-RU" dirty="0" smtClean="0"/>
              <a:t>Обсудить альтернативы самоубийства. </a:t>
            </a:r>
          </a:p>
          <a:p>
            <a:pPr lvl="0"/>
            <a:r>
              <a:rPr lang="ru-RU" dirty="0" smtClean="0"/>
              <a:t>Заключить контракт. </a:t>
            </a:r>
          </a:p>
          <a:p>
            <a:pPr lvl="0"/>
            <a:r>
              <a:rPr lang="ru-RU" dirty="0" smtClean="0"/>
              <a:t>Направить к психотерапевту (психиатру) как можно скорее. </a:t>
            </a:r>
          </a:p>
          <a:p>
            <a:pPr lvl="0"/>
            <a:r>
              <a:rPr lang="ru-RU" dirty="0" smtClean="0"/>
              <a:t>Связаться с семьей, значимыми взрослыми, друзьями.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Задачи психолога при наличии высокого риска суицида.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Постоянно оставаться с подростком, не оставляя его ни на минуту. </a:t>
            </a:r>
          </a:p>
          <a:p>
            <a:pPr lvl="0"/>
            <a:r>
              <a:rPr lang="ru-RU" sz="2800" dirty="0" smtClean="0"/>
              <a:t>При необходимости удалить орудия самоубийства. </a:t>
            </a:r>
          </a:p>
          <a:p>
            <a:pPr lvl="0"/>
            <a:r>
              <a:rPr lang="ru-RU" sz="2800" dirty="0" smtClean="0"/>
              <a:t>Заключить контракт. </a:t>
            </a:r>
          </a:p>
          <a:p>
            <a:pPr lvl="0"/>
            <a:r>
              <a:rPr lang="ru-RU" sz="2800" dirty="0" smtClean="0"/>
              <a:t>Немедленно связаться с психиатром или опытным врачом, вызвать «скорую помощь» и организовать госпитализацию. </a:t>
            </a:r>
          </a:p>
          <a:p>
            <a:pPr lvl="0"/>
            <a:r>
              <a:rPr lang="ru-RU" sz="2800" dirty="0" smtClean="0"/>
              <a:t>Информировать семью.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готовящегося самоубийства: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О возможном самоубийстве говорит сочетание нескольких признаков.</a:t>
            </a:r>
          </a:p>
          <a:p>
            <a:pPr>
              <a:buNone/>
            </a:pPr>
            <a:r>
              <a:rPr lang="ru-RU" sz="3400" dirty="0" smtClean="0"/>
              <a:t>1.   Приведение своих дел в порядок — раздача ценных вещей, упаковывание. Человек мог быть неряшливым, и вдруг начинает приводить все в порядок. Делает последние приготовления. </a:t>
            </a:r>
          </a:p>
          <a:p>
            <a:pPr>
              <a:buNone/>
            </a:pPr>
            <a:r>
              <a:rPr lang="ru-RU" sz="3400" dirty="0" smtClean="0"/>
              <a:t>2.   Прощание. Может принять форму выражения благодарности различным людям за помощь в разное время жизни.</a:t>
            </a:r>
          </a:p>
          <a:p>
            <a:pPr>
              <a:buNone/>
            </a:pPr>
            <a:r>
              <a:rPr lang="ru-RU" sz="3400" dirty="0" smtClean="0"/>
              <a:t>3.   Внешняя удовлетворенность — прилив энергии. Если  решение покончить с собой принято, а план составлен, то мысли на эту тему перестают мучить, появляется избыток энергии. Внешне расслабляется — может показаться, что отказался от мысли о самоубийстве. Состояние прилива сил может быть опаснее, чем глубокая депрессия.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4067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готовящегося самоубийства: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Письменные указания (в письмах, записках, дневнике).</a:t>
            </a:r>
          </a:p>
          <a:p>
            <a:pPr>
              <a:buNone/>
            </a:pPr>
            <a:r>
              <a:rPr lang="ru-RU" dirty="0" smtClean="0"/>
              <a:t>5. Словесные указания или угрозы.</a:t>
            </a:r>
          </a:p>
          <a:p>
            <a:pPr>
              <a:buNone/>
            </a:pPr>
            <a:r>
              <a:rPr lang="ru-RU" dirty="0" smtClean="0"/>
              <a:t>6. Вспышки гнева у импульсивных подростков.</a:t>
            </a:r>
          </a:p>
          <a:p>
            <a:pPr>
              <a:buNone/>
            </a:pPr>
            <a:r>
              <a:rPr lang="ru-RU" dirty="0" smtClean="0"/>
              <a:t>7. Бессонница.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746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Методики диагностического обследования: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35758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err="1" smtClean="0"/>
              <a:t>Опросник</a:t>
            </a:r>
            <a:r>
              <a:rPr lang="ru-RU" sz="2800" dirty="0" smtClean="0"/>
              <a:t> суицидального риска (ОСР), </a:t>
            </a:r>
          </a:p>
          <a:p>
            <a:pPr lvl="0"/>
            <a:r>
              <a:rPr lang="ru-RU" sz="2800" dirty="0" smtClean="0"/>
              <a:t>Карта риска </a:t>
            </a:r>
            <a:r>
              <a:rPr lang="ru-RU" sz="2800" dirty="0" err="1" smtClean="0"/>
              <a:t>суицидальности</a:t>
            </a:r>
            <a:r>
              <a:rPr lang="ru-RU" sz="2800" dirty="0" smtClean="0"/>
              <a:t>, </a:t>
            </a:r>
          </a:p>
          <a:p>
            <a:pPr lvl="0"/>
            <a:r>
              <a:rPr lang="ru-RU" sz="2800" dirty="0" smtClean="0"/>
              <a:t>Шкала оценки риска суицида (</a:t>
            </a:r>
            <a:r>
              <a:rPr lang="ru-RU" sz="2800" dirty="0" err="1" smtClean="0"/>
              <a:t>Патерсона</a:t>
            </a:r>
            <a:r>
              <a:rPr lang="ru-RU" sz="2800" dirty="0" smtClean="0"/>
              <a:t>), </a:t>
            </a:r>
          </a:p>
          <a:p>
            <a:pPr lvl="0"/>
            <a:r>
              <a:rPr lang="ru-RU" sz="2800" dirty="0" smtClean="0"/>
              <a:t>Шкала безнадежности (Бека),</a:t>
            </a:r>
          </a:p>
          <a:p>
            <a:pPr lvl="0"/>
            <a:r>
              <a:rPr lang="ru-RU" sz="2800" dirty="0" smtClean="0"/>
              <a:t>Проективные методики на выявление уровня депрессии, общего эмоционального состояния, тревожности.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3265140"/>
            <a:ext cx="8856984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2000" b="1" dirty="0" smtClean="0"/>
              <a:t>Уголовный кодекс </a:t>
            </a:r>
            <a:r>
              <a:rPr lang="ru-RU" sz="2000" b="1" dirty="0"/>
              <a:t>РФ, Статья 110. Доведение до самоубийства</a:t>
            </a:r>
          </a:p>
          <a:p>
            <a:r>
              <a:rPr lang="ru-RU" sz="2000" b="1" dirty="0"/>
              <a:t>(в ред. Федерального закона от 07.06.2017 N 120-ФЗ</a:t>
            </a:r>
            <a:r>
              <a:rPr lang="ru-RU" sz="2000" b="1" dirty="0" smtClean="0"/>
              <a:t>)</a:t>
            </a:r>
            <a:endParaRPr lang="ru-RU" sz="2000" b="1" dirty="0"/>
          </a:p>
          <a:p>
            <a:r>
              <a:rPr lang="ru-RU" sz="1600" dirty="0"/>
              <a:t> </a:t>
            </a:r>
            <a:r>
              <a:rPr lang="ru-RU" dirty="0" smtClean="0"/>
              <a:t>1</a:t>
            </a:r>
            <a:r>
              <a:rPr lang="ru-RU" dirty="0"/>
              <a:t>. Доведение лица до самоубийства или до покушения на самоубийство путем угроз, жестокого обращения или систематического унижения человеческого достоинства потерпевшего </a:t>
            </a:r>
            <a:r>
              <a:rPr lang="ru-RU" dirty="0" smtClean="0"/>
              <a:t>- наказывается </a:t>
            </a:r>
            <a:r>
              <a:rPr lang="ru-RU" dirty="0"/>
              <a:t>принудительными работами на срок до пяти лет с лишением права занимать определенные должности или заниматься определенной деятельностью на срок до семи лет или без такового либо лишением свободы на срок от двух до шести лет с лишением права занимать определенные должности или заниматься определенной деятельностью на срок до семи лет или без такового.</a:t>
            </a:r>
          </a:p>
          <a:p>
            <a:r>
              <a:rPr lang="ru-RU" dirty="0"/>
              <a:t>2. То же деяние, совершенное:</a:t>
            </a:r>
          </a:p>
          <a:p>
            <a:r>
              <a:rPr lang="ru-RU" dirty="0"/>
              <a:t>а) в отношении несовершеннолетнего или лица, заведомо для виновного находящегося в беспомощном состоянии либо в материальной или иной зависимости от виновного;</a:t>
            </a:r>
          </a:p>
          <a:p>
            <a:r>
              <a:rPr lang="ru-RU" dirty="0"/>
              <a:t>б) в отношении женщины, заведомо для виновного находящейся в состоянии беременности;</a:t>
            </a:r>
          </a:p>
          <a:p>
            <a:r>
              <a:rPr lang="ru-RU" dirty="0"/>
              <a:t>в) в отношении двух или более лиц;</a:t>
            </a:r>
          </a:p>
          <a:p>
            <a:r>
              <a:rPr lang="ru-RU" dirty="0"/>
              <a:t>г) группой лиц по предварительному сговору или организованной группой;</a:t>
            </a:r>
          </a:p>
          <a:p>
            <a:r>
              <a:rPr lang="ru-RU" dirty="0"/>
              <a:t>д) в публичном выступлении, публично </a:t>
            </a:r>
            <a:r>
              <a:rPr lang="ru-RU" dirty="0" err="1"/>
              <a:t>демонстрирующемся</a:t>
            </a:r>
            <a:r>
              <a:rPr lang="ru-RU" dirty="0"/>
              <a:t> произведении, средствах массовой информации или информационно-телекоммуникационных сетях (включая сеть "Интернет"), -</a:t>
            </a:r>
          </a:p>
          <a:p>
            <a:r>
              <a:rPr lang="ru-RU" dirty="0"/>
              <a:t>наказывается лишением свободы на срок от восьми до пятнадцати лет с лишением права занимать определенные должности или заниматься определенной деятельностью на срок до десяти лет или без такового и с ограничением свободы на срок до двух лет или без такового.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0443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42862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Третичная профилактика суицида.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501122" cy="592935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предполагает мероприятия, снижающие последствия и уменьшающие вероятность </a:t>
            </a:r>
            <a:r>
              <a:rPr lang="ru-RU" sz="2800" dirty="0" err="1" smtClean="0"/>
              <a:t>парасуицида</a:t>
            </a:r>
            <a:r>
              <a:rPr lang="ru-RU" sz="2800" dirty="0" smtClean="0"/>
              <a:t>, социальную и психологическую реабилитацию </a:t>
            </a:r>
            <a:r>
              <a:rPr lang="ru-RU" sz="2800" dirty="0" err="1" smtClean="0"/>
              <a:t>суицидента</a:t>
            </a:r>
            <a:r>
              <a:rPr lang="ru-RU" sz="2800" dirty="0" smtClean="0"/>
              <a:t> и его социального окружения.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первую очередь адресатом этого профилактического уровня становятся </a:t>
            </a:r>
            <a:r>
              <a:rPr lang="ru-RU" sz="2800" dirty="0" smtClean="0"/>
              <a:t>подростки</a:t>
            </a:r>
            <a:r>
              <a:rPr lang="ru-RU" sz="2800" dirty="0" smtClean="0"/>
              <a:t>, совершившие попытку суицида. Важно серьезно относиться к подобным действиям, так как при условии сохранения источника боли (фрустрации, конфликта и т.п.) подросток может предпринять вторую попытку «бегства» от проблемы.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300" b="1" dirty="0" err="1" smtClean="0"/>
              <a:t>Антисуицидальные</a:t>
            </a:r>
            <a:r>
              <a:rPr lang="ru-RU" sz="3300" b="1" dirty="0" smtClean="0"/>
              <a:t> факторы, препятствующие возникновению суицидального поведения у подростков (личностный ресурс):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>
                <a:cs typeface="Times New Roman" pitchFamily="18" charset="0"/>
              </a:rPr>
              <a:t>эмоциональная привязанность к значимым родным и близким;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выраженное чувство долга, обязательность;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концентрация внимания на состоянии собственного здоровья, боязнь причинения себе физического ущерба;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учет общественного мнения и избегание осуждения со стороны окружающих, представления о позорности самоубийства и неприятие (осуждение) суицидальных моделей поведения;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убеждения о неиспользованных жизненных возможностях;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наличие жизненных, творческих, семейных и других планов, замыслов;</a:t>
            </a:r>
          </a:p>
        </p:txBody>
      </p:sp>
    </p:spTree>
    <p:extLst>
      <p:ext uri="{BB962C8B-B14F-4D97-AF65-F5344CB8AC3E}">
        <p14:creationId xmlns:p14="http://schemas.microsoft.com/office/powerpoint/2010/main" val="11889811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Антисуицидальные</a:t>
            </a:r>
            <a:r>
              <a:rPr lang="ru-RU" sz="3200" b="1" dirty="0" smtClean="0"/>
              <a:t> факторы: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4000" dirty="0" smtClean="0"/>
              <a:t>наличие духовных, нравственных и эстетических критериев в мышлении;</a:t>
            </a:r>
          </a:p>
          <a:p>
            <a:pPr lvl="0" algn="just"/>
            <a:r>
              <a:rPr lang="ru-RU" sz="4000" dirty="0" smtClean="0"/>
              <a:t>психологическая гибкость и </a:t>
            </a:r>
            <a:r>
              <a:rPr lang="ru-RU" sz="4000" dirty="0" err="1" smtClean="0"/>
              <a:t>адаптированность</a:t>
            </a:r>
            <a:r>
              <a:rPr lang="ru-RU" sz="4000" dirty="0" smtClean="0"/>
              <a:t>, умение компенсировать негативные личные переживания, использовать методы снятия психической напряженности.</a:t>
            </a:r>
          </a:p>
          <a:p>
            <a:pPr lvl="0" algn="just"/>
            <a:r>
              <a:rPr lang="ru-RU" sz="4000" dirty="0" smtClean="0"/>
              <a:t>наличие актуальных жизненных ценностей, целей;</a:t>
            </a:r>
          </a:p>
          <a:p>
            <a:pPr lvl="0" algn="just"/>
            <a:r>
              <a:rPr lang="ru-RU" sz="4000" dirty="0" smtClean="0"/>
              <a:t>проявление интереса к жизни;</a:t>
            </a:r>
          </a:p>
          <a:p>
            <a:pPr lvl="0" algn="just"/>
            <a:r>
              <a:rPr lang="ru-RU" sz="4000" dirty="0" smtClean="0"/>
              <a:t>уровень религиозности и боязнь греха самоубийства;</a:t>
            </a:r>
          </a:p>
          <a:p>
            <a:pPr lvl="0" algn="just"/>
            <a:r>
              <a:rPr lang="ru-RU" sz="4000" dirty="0" smtClean="0"/>
              <a:t>планирование своего ближайшего будущего и перспектив жизни;</a:t>
            </a:r>
          </a:p>
          <a:p>
            <a:pPr algn="just"/>
            <a:r>
              <a:rPr lang="ru-RU" sz="4000" dirty="0" smtClean="0"/>
              <a:t>негативная проекция своего внешнего вида после самоубийства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9456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Три главных компонента ближайшего </a:t>
            </a:r>
            <a:r>
              <a:rPr lang="ru-RU" sz="3200" b="1" dirty="0" err="1" smtClean="0"/>
              <a:t>постсуицида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актуальность конфликта, </a:t>
            </a:r>
          </a:p>
          <a:p>
            <a:pPr lvl="0"/>
            <a:r>
              <a:rPr lang="ru-RU" dirty="0" smtClean="0"/>
              <a:t>степень фиксированности суицидальных тенденций, </a:t>
            </a:r>
          </a:p>
          <a:p>
            <a:r>
              <a:rPr lang="ru-RU" dirty="0" smtClean="0"/>
              <a:t>отношение к совершенной попытке.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Наиболее опасным периодом считаются 1–3-я недели после первой попытки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Четыре типа </a:t>
            </a:r>
            <a:r>
              <a:rPr lang="ru-RU" sz="3200" b="1" dirty="0" err="1" smtClean="0"/>
              <a:t>постсуицидальных</a:t>
            </a:r>
            <a:r>
              <a:rPr lang="ru-RU" sz="3200" b="1" dirty="0" smtClean="0"/>
              <a:t> состояний: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429684" cy="557216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i="1" dirty="0" smtClean="0"/>
              <a:t>Критичный.</a:t>
            </a:r>
            <a:r>
              <a:rPr lang="ru-RU" sz="2800" i="1" dirty="0" smtClean="0"/>
              <a:t> </a:t>
            </a:r>
            <a:r>
              <a:rPr lang="ru-RU" sz="2800" dirty="0" smtClean="0"/>
              <a:t>Конфликт утратил актуальность. Суицидальных тенденций нет. Характерно чувство стыда за суицидальную попытку, страх перед возможным смертельным исходом. Рецидив маловероятен.</a:t>
            </a:r>
            <a:r>
              <a:rPr lang="ru-RU" sz="2800" b="1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dirty="0" err="1" smtClean="0"/>
              <a:t>Манипулятивный</a:t>
            </a:r>
            <a:r>
              <a:rPr lang="ru-RU" sz="2800" b="1" i="1" dirty="0" smtClean="0"/>
              <a:t>. </a:t>
            </a:r>
            <a:r>
              <a:rPr lang="ru-RU" sz="2800" dirty="0" smtClean="0"/>
              <a:t>Актуальность конфликта уменьшилась, но за счет влияния суицидального действия. Суицидальных тенденций </a:t>
            </a:r>
            <a:r>
              <a:rPr lang="ru-RU" sz="2800" dirty="0" err="1" smtClean="0"/>
              <a:t>постсуицида</a:t>
            </a:r>
            <a:r>
              <a:rPr lang="ru-RU" sz="2800" dirty="0" smtClean="0"/>
              <a:t> нет. Характерно легкое чувство стыда, страх смерти. Высока вероятность того, что и впредь при решении конфликтов </a:t>
            </a:r>
            <a:r>
              <a:rPr lang="ru-RU" sz="2800" dirty="0" err="1" smtClean="0"/>
              <a:t>суицидент</a:t>
            </a:r>
            <a:r>
              <a:rPr lang="ru-RU" sz="2800" dirty="0" smtClean="0"/>
              <a:t> будет прибегать к этому способу скорее демонстративно шантажного характера.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Четыре типа </a:t>
            </a:r>
            <a:r>
              <a:rPr lang="ru-RU" sz="3200" b="1" dirty="0" err="1" smtClean="0"/>
              <a:t>постсуицидальных</a:t>
            </a:r>
            <a:r>
              <a:rPr lang="ru-RU" sz="3200" b="1" dirty="0" smtClean="0"/>
              <a:t> состояний: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150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300" b="1" i="1" dirty="0" smtClean="0"/>
              <a:t>Аналитический.</a:t>
            </a:r>
            <a:r>
              <a:rPr lang="ru-RU" sz="3300" i="1" dirty="0" smtClean="0"/>
              <a:t> </a:t>
            </a:r>
            <a:r>
              <a:rPr lang="ru-RU" sz="3300" dirty="0" smtClean="0"/>
              <a:t>Конфликт при рассматриваемом типе </a:t>
            </a:r>
            <a:r>
              <a:rPr lang="ru-RU" sz="3300" dirty="0" err="1" smtClean="0"/>
              <a:t>постсуицида</a:t>
            </a:r>
            <a:r>
              <a:rPr lang="ru-RU" sz="3300" dirty="0" smtClean="0"/>
              <a:t> актуален, однако суицидальных тенденций нет. Характерно раскаяние за покушение. Подросток будет искать способы решения конфликта, если не найдет — возможен рецидив, но уже с высокой вероятностью летального исхода.</a:t>
            </a:r>
          </a:p>
          <a:p>
            <a:pPr>
              <a:buFont typeface="Wingdings" pitchFamily="2" charset="2"/>
              <a:buChar char="Ø"/>
            </a:pPr>
            <a:r>
              <a:rPr lang="ru-RU" sz="3300" b="1" i="1" dirty="0" smtClean="0"/>
              <a:t>Суицидально-фиксированный. </a:t>
            </a:r>
            <a:r>
              <a:rPr lang="ru-RU" sz="3300" dirty="0" smtClean="0"/>
              <a:t>Конфликт актуален, причем характерно сохранение суицидальных тенденций. Отношение к суициду положительное. Это самый опасный тип, при котором необходимы тесное взаимодействие с </a:t>
            </a:r>
            <a:r>
              <a:rPr lang="ru-RU" sz="3300" dirty="0" err="1" smtClean="0"/>
              <a:t>суицидентом</a:t>
            </a:r>
            <a:r>
              <a:rPr lang="ru-RU" sz="3300" dirty="0" smtClean="0"/>
              <a:t> и жесткий контроль.</a:t>
            </a:r>
            <a:br>
              <a:rPr lang="ru-RU" sz="3300" dirty="0" smtClean="0"/>
            </a:br>
            <a:endParaRPr lang="ru-RU" sz="33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Правила работы с подростками, друг или подруга которых совершили самоубийство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С л е </a:t>
            </a:r>
            <a:r>
              <a:rPr lang="ru-RU" sz="2400" i="1" dirty="0" err="1" smtClean="0">
                <a:solidFill>
                  <a:srgbClr val="0070C0"/>
                </a:solidFill>
              </a:rPr>
              <a:t>д</a:t>
            </a:r>
            <a:r>
              <a:rPr lang="ru-RU" sz="2400" i="1" dirty="0" smtClean="0">
                <a:solidFill>
                  <a:srgbClr val="0070C0"/>
                </a:solidFill>
              </a:rPr>
              <a:t> у е т: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-Избегать сказок и полуправды.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-Говорить с ребенком об умершем, давая высказаться ему самому.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-Давать возможность показать горе, выплеснуть эмоции.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-Преодолевать фаталистические настроения.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-Помочь ребенку принять решение вновь начать жизнь. 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В подобной помощи нуждаются также педагоги. Здесь на помощь может прийти районная антикризисная бригада или Центр профилактики, реабилитации и коррекции.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Задачи психолога на этапе третичной профилактики суицида.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Определение типа </a:t>
            </a:r>
            <a:r>
              <a:rPr lang="ru-RU" dirty="0" err="1" smtClean="0"/>
              <a:t>постсуицидального</a:t>
            </a:r>
            <a:r>
              <a:rPr lang="ru-RU" dirty="0" smtClean="0"/>
              <a:t> состояния у подростка. </a:t>
            </a:r>
          </a:p>
          <a:p>
            <a:pPr lvl="0"/>
            <a:r>
              <a:rPr lang="ru-RU" dirty="0" smtClean="0"/>
              <a:t>На основании результата разработка шагов социально-психологического сопровождения (в том числе необходимость обращения к врачам). </a:t>
            </a:r>
          </a:p>
          <a:p>
            <a:pPr lvl="0"/>
            <a:r>
              <a:rPr lang="ru-RU" dirty="0" smtClean="0"/>
              <a:t>Участие в работе консилиума по суицидальному случаю (в организации и работе антикризисного штаба). </a:t>
            </a:r>
          </a:p>
          <a:p>
            <a:pPr lvl="0"/>
            <a:r>
              <a:rPr lang="ru-RU" dirty="0" smtClean="0"/>
              <a:t>Индивидуальная коррекционная работа с подростком.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Задачи психолога на этапе третичной профилактики суицида.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Организация групповой работы в </a:t>
            </a:r>
            <a:r>
              <a:rPr lang="ru-RU" dirty="0" smtClean="0"/>
              <a:t>группе </a:t>
            </a:r>
            <a:r>
              <a:rPr lang="ru-RU" dirty="0" smtClean="0"/>
              <a:t>и включение в нее подростка с целью восстановления навыков адаптации (это может быть коммуникативный тренинг или тренинг </a:t>
            </a:r>
            <a:r>
              <a:rPr lang="ru-RU" dirty="0" err="1" smtClean="0"/>
              <a:t>фрустрационной</a:t>
            </a:r>
            <a:r>
              <a:rPr lang="ru-RU" dirty="0" smtClean="0"/>
              <a:t> толерантности). </a:t>
            </a:r>
          </a:p>
          <a:p>
            <a:pPr lvl="0"/>
            <a:r>
              <a:rPr lang="ru-RU" dirty="0" smtClean="0"/>
              <a:t>Организация консультаций для включенных в случай педагогов, родителей и </a:t>
            </a:r>
            <a:r>
              <a:rPr lang="ru-RU" dirty="0" smtClean="0"/>
              <a:t>обучающихся </a:t>
            </a:r>
            <a:r>
              <a:rPr lang="ru-RU" dirty="0" smtClean="0"/>
              <a:t>(или консультирование в рамках антикризисного штаба). </a:t>
            </a:r>
          </a:p>
          <a:p>
            <a:pPr lvl="0"/>
            <a:r>
              <a:rPr lang="ru-RU" dirty="0" smtClean="0"/>
              <a:t>Мониторинг состояния подростка (метод наблюдения, метод интервью, метод опроса).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800" b="1" dirty="0"/>
              <a:t>Областная межведомственная </a:t>
            </a:r>
            <a:br>
              <a:rPr lang="ru-RU" sz="2800" b="1" dirty="0"/>
            </a:br>
            <a:r>
              <a:rPr lang="ru-RU" sz="2800" b="1" dirty="0" err="1"/>
              <a:t>коворкинг</a:t>
            </a:r>
            <a:r>
              <a:rPr lang="ru-RU" sz="2800" b="1" dirty="0"/>
              <a:t>-площадка </a:t>
            </a:r>
            <a:br>
              <a:rPr lang="ru-RU" sz="2800" b="1" dirty="0"/>
            </a:br>
            <a:r>
              <a:rPr lang="ru-RU" sz="2800" b="1" dirty="0"/>
              <a:t>«Организация профилактики детских суицидов в системе образования Иркутской области"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24847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21 ноября 2017г. на базе Иркутского педагогического колледжа министерством образования Иркутской области совместно с ЦПРК проведена межведомственная переговорная площадка, целью которой стала разработка алгоритма - пошаговых действий педагогических и административных работников образовательных организаций при наличии суицидальных проявлений в поведении обучающихся (с указанием времени реагирования и способа их фиксации).</a:t>
            </a:r>
          </a:p>
          <a:p>
            <a:r>
              <a:rPr lang="ru-RU" dirty="0"/>
              <a:t>В </a:t>
            </a:r>
            <a:r>
              <a:rPr lang="ru-RU" dirty="0" err="1"/>
              <a:t>коворкинг</a:t>
            </a:r>
            <a:r>
              <a:rPr lang="ru-RU" dirty="0"/>
              <a:t>-площадке приняли участие представители СУ СК РФ по Иркутской области, ГУ МВД РФ по Иркутской области, в том числе ПДН, отдела "К" и уголовного розыска, специалисты областной </a:t>
            </a:r>
            <a:r>
              <a:rPr lang="ru-RU" dirty="0" err="1"/>
              <a:t>КДНиЗП</a:t>
            </a:r>
            <a:r>
              <a:rPr lang="ru-RU" dirty="0"/>
              <a:t>, министерства образования, министерства по молодежной политике, Учебно-методического центра министерства социального развития, опеки и попечительства, молодежного парламента, директора и педагоги образовательных организаций.</a:t>
            </a:r>
          </a:p>
          <a:p>
            <a:r>
              <a:rPr lang="ru-RU" dirty="0"/>
              <a:t>В ходе совместной работы в группах были разработаны макеты </a:t>
            </a:r>
            <a:r>
              <a:rPr lang="ru-RU" dirty="0" smtClean="0"/>
              <a:t>алгоритма, который далее представлен в виде карты (далее).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44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11980712"/>
            <a:ext cx="8832845" cy="187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b="1" dirty="0" smtClean="0"/>
          </a:p>
          <a:p>
            <a:r>
              <a:rPr lang="ru-RU" b="1" dirty="0" smtClean="0"/>
              <a:t>УК </a:t>
            </a:r>
            <a:r>
              <a:rPr lang="ru-RU" b="1" dirty="0"/>
              <a:t>РФ, Статья 110.1. Склонение к совершению самоубийства или содействие совершению </a:t>
            </a:r>
            <a:r>
              <a:rPr lang="ru-RU" b="1" dirty="0" smtClean="0"/>
              <a:t>самоубийства. </a:t>
            </a:r>
          </a:p>
          <a:p>
            <a:endParaRPr lang="ru-RU" b="1" dirty="0"/>
          </a:p>
          <a:p>
            <a:r>
              <a:rPr lang="ru-RU" sz="1700" dirty="0"/>
              <a:t>1. Склонение к совершению самоубийства путем уговоров, предложений, подкупа, обмана или иным способом при отсутствии признаков доведения до самоубийства -</a:t>
            </a:r>
          </a:p>
          <a:p>
            <a:r>
              <a:rPr lang="ru-RU" sz="1700" dirty="0"/>
              <a:t>наказывается ограничением свободы на срок до двух лет, либо принудительными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такового, либо лишением свободы на срок до двух лет с лишением права занимать определенные должности или заниматься определенной деятельностью на срок до трех лет или без такового.</a:t>
            </a:r>
          </a:p>
          <a:p>
            <a:r>
              <a:rPr lang="ru-RU" sz="1700" dirty="0"/>
              <a:t>2. Содействие совершению самоубийства советами, указаниями, предоставлением информации, средств или орудий совершения самоубийства либо устранением препятствий к его совершению или обещанием скрыть средства или орудия совершения самоубийства -</a:t>
            </a:r>
          </a:p>
          <a:p>
            <a:r>
              <a:rPr lang="ru-RU" sz="1700" dirty="0"/>
              <a:t>наказывается ограничением свободы на срок до трех лет, либо принудительными работами на срок до трех лет с лишением права занимать определенные должности или заниматься определенной деятельностью на срок до четырех лет или без такового, либо лишением свободы на срок до трех лет с лишением права занимать определенные должности или заниматься определенной деятельностью на срок до четырех лет или без такового.</a:t>
            </a:r>
          </a:p>
          <a:p>
            <a:r>
              <a:rPr lang="ru-RU" sz="1700" dirty="0"/>
              <a:t>3. Деяния, предусмотренные частями первой или второй настоящей статьи, совершенные:</a:t>
            </a:r>
          </a:p>
          <a:p>
            <a:r>
              <a:rPr lang="ru-RU" sz="1700" dirty="0"/>
              <a:t>а) в отношении несовершеннолетнего или лица, заведомо для виновного находящегося в беспомощном состоянии либо в материальной или иной зависимости от виновного;</a:t>
            </a:r>
          </a:p>
          <a:p>
            <a:r>
              <a:rPr lang="ru-RU" sz="1700" dirty="0"/>
              <a:t>б) в отношении женщины, заведомо для виновного находящейся в состоянии беременности;</a:t>
            </a:r>
          </a:p>
          <a:p>
            <a:r>
              <a:rPr lang="ru-RU" sz="1700" dirty="0"/>
              <a:t>в) в отношении двух или более лиц;</a:t>
            </a:r>
          </a:p>
          <a:p>
            <a:r>
              <a:rPr lang="ru-RU" sz="1700" dirty="0"/>
              <a:t>г) группой лиц по предварительному сговору или организованной группой</a:t>
            </a:r>
            <a:r>
              <a:rPr lang="ru-RU" sz="1700" dirty="0" smtClean="0"/>
              <a:t>;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2981100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Основная задача профилактики суицида среди детей и подростков — это раннее выявление суицидальных факторов и их устранение.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0188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ГКУ «Центр профилактики, реабилитации и коррекции»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664013,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г.Иркутск, Ул.Павла Красильникова, 54а, проезд до остановки «Школьная» в Ново-Ленино,</a:t>
            </a:r>
          </a:p>
          <a:p>
            <a:r>
              <a:rPr lang="ru-RU" dirty="0" smtClean="0"/>
              <a:t>тел.: 8 (3952) 47-83-54, 47-82-74</a:t>
            </a:r>
          </a:p>
          <a:p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cpnn@bk.ru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сайт: </a:t>
            </a:r>
            <a:r>
              <a:rPr lang="en-US" dirty="0" smtClean="0">
                <a:hlinkClick r:id="rId3"/>
              </a:rPr>
              <a:t>www.cprk38.ru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Мы в «</a:t>
            </a:r>
            <a:r>
              <a:rPr lang="ru-RU" dirty="0" err="1" smtClean="0"/>
              <a:t>ВКонтакте</a:t>
            </a:r>
            <a:r>
              <a:rPr lang="ru-RU" dirty="0" smtClean="0"/>
              <a:t>» - «Центр профилактики, реабилитации и коррекции» – подписывайтесь, общайтесь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7282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Благодарю </a:t>
            </a:r>
            <a:r>
              <a:rPr lang="ru-RU" dirty="0"/>
              <a:t>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90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261" y="-4923928"/>
            <a:ext cx="8928992" cy="1188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1700" dirty="0" smtClean="0"/>
              <a:t>д</a:t>
            </a:r>
            <a:r>
              <a:rPr lang="ru-RU" sz="1700" dirty="0"/>
              <a:t>) в публичном выступлении, публично </a:t>
            </a:r>
            <a:r>
              <a:rPr lang="ru-RU" sz="1700" dirty="0" err="1"/>
              <a:t>демонстрирующемся</a:t>
            </a:r>
            <a:r>
              <a:rPr lang="ru-RU" sz="1700" dirty="0"/>
              <a:t> произведении, средствах массовой информации или информационно-телекоммуникационных сетях (включая сеть "Интернет"), </a:t>
            </a:r>
            <a:r>
              <a:rPr lang="ru-RU" sz="1700" dirty="0" smtClean="0"/>
              <a:t>- наказываются </a:t>
            </a:r>
            <a:r>
              <a:rPr lang="ru-RU" sz="1700" dirty="0"/>
              <a:t>принудительными работами на срок до четырех лет с лишением права занимать определенные должности или заниматься определенной деятельностью на срок до пяти лет или без такового либо лишением свободы на срок до четырех лет с лишением права занимать определенные должности или заниматься определенной деятельностью на срок до пяти лет или без такового.</a:t>
            </a:r>
          </a:p>
          <a:p>
            <a:r>
              <a:rPr lang="ru-RU" sz="1700" dirty="0"/>
              <a:t>4. Деяния, предусмотренные частью первой или второй настоящей статьи, повлекшие самоубийство или покушение на самоубийство, -</a:t>
            </a:r>
          </a:p>
          <a:p>
            <a:r>
              <a:rPr lang="ru-RU" sz="1700" dirty="0"/>
              <a:t>наказываются ограничением свободы на срок от двух до четырех лет,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шести лет или без такового, либо лишением свободы на срок от пяти до десяти лет с лишением права занимать определенные должности или заниматься определенной деятельностью на срок до шести лет или без такового</a:t>
            </a:r>
            <a:r>
              <a:rPr lang="ru-RU" sz="1700" dirty="0" smtClean="0"/>
              <a:t>.</a:t>
            </a:r>
            <a:endParaRPr lang="ru-RU" sz="1700" dirty="0"/>
          </a:p>
          <a:p>
            <a:r>
              <a:rPr lang="ru-RU" sz="1700" dirty="0"/>
              <a:t>5. Деяния, предусмотренные частями первой или второй настоящей статьи, повлекшие самоубийство или покушение на самоубийство несовершеннолетнего, либо лица, заведомо для виновного находящегося в беспомощном состоянии либо в материальной или иной зависимости от виновного, либо женщины, заведомо для виновного находящейся в состоянии беременности, </a:t>
            </a:r>
            <a:r>
              <a:rPr lang="ru-RU" sz="1700" dirty="0" smtClean="0"/>
              <a:t>-наказываются </a:t>
            </a:r>
            <a:r>
              <a:rPr lang="ru-RU" sz="1700" dirty="0"/>
              <a:t>лишением свободы на срок от шести до двенадцати лет с лишением права занимать определенные должности или заниматься определенной деятельностью на срок до семи лет или без такового</a:t>
            </a:r>
            <a:r>
              <a:rPr lang="ru-RU" sz="1700" dirty="0" smtClean="0"/>
              <a:t>.</a:t>
            </a:r>
            <a:endParaRPr lang="ru-RU" sz="1700" dirty="0"/>
          </a:p>
          <a:p>
            <a:r>
              <a:rPr lang="ru-RU" sz="1700" dirty="0"/>
              <a:t>6. Деяния, предусмотренные частями первой, второй или третьей настоящей статьи, повлекшие самоубийство двух или более лиц, </a:t>
            </a:r>
            <a:r>
              <a:rPr lang="ru-RU" sz="1700" dirty="0" smtClean="0"/>
              <a:t>-наказываются </a:t>
            </a:r>
            <a:r>
              <a:rPr lang="ru-RU" sz="1700" dirty="0"/>
              <a:t>лишением свободы на срок от восьми до пятнадцати лет.</a:t>
            </a:r>
          </a:p>
        </p:txBody>
      </p:sp>
    </p:spTree>
    <p:extLst>
      <p:ext uri="{BB962C8B-B14F-4D97-AF65-F5344CB8AC3E}">
        <p14:creationId xmlns:p14="http://schemas.microsoft.com/office/powerpoint/2010/main" val="316820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2849642"/>
            <a:ext cx="8784976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 smtClean="0"/>
              <a:t>УК </a:t>
            </a:r>
            <a:r>
              <a:rPr lang="ru-RU" b="1" dirty="0"/>
              <a:t>РФ, Статья 110.2. Организация деятельности, направленной на побуждение к совершению самоубийства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1. Организация деятельности, направленной на побуждение к совершению самоубийства путем распространения информации о способах совершения самоубийства или призывов к совершению самоубийства, -</a:t>
            </a:r>
          </a:p>
          <a:p>
            <a:r>
              <a:rPr lang="ru-RU" dirty="0"/>
              <a:t>наказывается лишением свободы на срок от пяти до десяти лет с лишением права занимать определенные должности или заниматься определенной деятельностью на срок до пяти лет или без такового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2. То же деяние, сопряженное с публичным выступлением, использованием публично </a:t>
            </a:r>
            <a:r>
              <a:rPr lang="ru-RU" dirty="0" err="1"/>
              <a:t>демонстрирующегося</a:t>
            </a:r>
            <a:r>
              <a:rPr lang="ru-RU" dirty="0"/>
              <a:t> произведения, средств массовой информации или информационно-телекоммуникационных сетей (включая сеть "Интернет"), -</a:t>
            </a:r>
          </a:p>
          <a:p>
            <a:r>
              <a:rPr lang="ru-RU" dirty="0"/>
              <a:t>наказывается лишением свободы на срок от пяти до пятнадцати лет с лишением права занимать определенные должности или заниматься определенной деятельностью на срок до семи лет или без такового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Примечание. Лицо, совершившее преступление, предусмотренное настоящей статьей, добровольно прекратившее соответствующую преступную деятельность и активно способствовавшее раскрытию и (или) пресечению преступлений, предусмотренных статьями 110, 110.1 настоящего Кодекса или настоящей статьей, освобождается от уголовной ответственности, если в его действиях не содержится иного состава преступления.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2745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/>
              <a:t>Статья 115. Умышленное причинение легкого вреда </a:t>
            </a:r>
            <a:r>
              <a:rPr lang="ru-RU" dirty="0" smtClean="0"/>
              <a:t>здоровью</a:t>
            </a:r>
            <a:endParaRPr lang="ru-RU" dirty="0"/>
          </a:p>
          <a:p>
            <a:r>
              <a:rPr lang="ru-RU" dirty="0"/>
              <a:t>Статья 116. </a:t>
            </a:r>
            <a:r>
              <a:rPr lang="ru-RU" dirty="0" smtClean="0"/>
              <a:t>Побои</a:t>
            </a:r>
            <a:endParaRPr lang="ru-RU" dirty="0"/>
          </a:p>
          <a:p>
            <a:r>
              <a:rPr lang="ru-RU" dirty="0"/>
              <a:t>Статья 117. </a:t>
            </a:r>
            <a:r>
              <a:rPr lang="ru-RU" dirty="0" smtClean="0"/>
              <a:t>Истязание</a:t>
            </a:r>
          </a:p>
          <a:p>
            <a:r>
              <a:rPr lang="ru-RU" dirty="0"/>
              <a:t>Статья 118. Причинение тяжкого вреда здоровью по неосторожности</a:t>
            </a:r>
          </a:p>
          <a:p>
            <a:r>
              <a:rPr lang="ru-RU" dirty="0"/>
              <a:t>Статья 125. Оставление в </a:t>
            </a:r>
            <a:r>
              <a:rPr lang="ru-RU" dirty="0" smtClean="0"/>
              <a:t>опасности</a:t>
            </a:r>
          </a:p>
          <a:p>
            <a:r>
              <a:rPr lang="ru-RU" dirty="0"/>
              <a:t>Статья 156. Неисполнение обязанностей по воспитанию детей, сопряженное с жестоким обращением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750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4937</Words>
  <Application>Microsoft Office PowerPoint</Application>
  <PresentationFormat>Экран (4:3)</PresentationFormat>
  <Paragraphs>558</Paragraphs>
  <Slides>62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7" baseType="lpstr">
      <vt:lpstr>Arial</vt:lpstr>
      <vt:lpstr>Calibri</vt:lpstr>
      <vt:lpstr>Times New Roman</vt:lpstr>
      <vt:lpstr>Wingdings</vt:lpstr>
      <vt:lpstr>Тема Office</vt:lpstr>
      <vt:lpstr>Министерство образования Иркутской области  ГКУ «Центр профилактики, реабилитации и коррекции»</vt:lpstr>
      <vt:lpstr>Презентация PowerPoint</vt:lpstr>
      <vt:lpstr>В РФ нет отдельных документов в сфере профилактики детских суицидов, но из существующих можно вычленить следующие: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 суицидов. </vt:lpstr>
      <vt:lpstr>Почему образовательная организация должна заниматься профилактикой детских суицидов?</vt:lpstr>
      <vt:lpstr>С чего начать и что нужно знать?  </vt:lpstr>
      <vt:lpstr>С чего начать и что нужно знать?  </vt:lpstr>
      <vt:lpstr>С чего начать и что нужно знать?</vt:lpstr>
      <vt:lpstr>С чего начать и что нужно знать?</vt:lpstr>
      <vt:lpstr>Структура работы по профилактике суицидов в системе образования </vt:lpstr>
      <vt:lpstr>Задачи общей профилактики суицида:</vt:lpstr>
      <vt:lpstr>Что значит «оптимизация межличностных отношений в образовательной организации» и как понять, что это необходимо? </vt:lpstr>
      <vt:lpstr>Для предотвращения суицидов у обучающихся педагоги могут сделать следующее:  </vt:lpstr>
      <vt:lpstr>Презентация PowerPoint</vt:lpstr>
      <vt:lpstr>Задачи педагога-психолога на этапе общей профилактики суицида: </vt:lpstr>
      <vt:lpstr>Первичная профилактика суицида. </vt:lpstr>
      <vt:lpstr>Суицидальная угроза </vt:lpstr>
      <vt:lpstr>Презентация PowerPoint</vt:lpstr>
      <vt:lpstr>Характеристика механизмов психологической защиты подростков  в семейных отношениях </vt:lpstr>
      <vt:lpstr>Презентация PowerPoint</vt:lpstr>
      <vt:lpstr>К  «группе риска» по суициду относятся подростки: </vt:lpstr>
      <vt:lpstr>К  группе риска по суициду относятся подростки: </vt:lpstr>
      <vt:lpstr>Задачи психолога на этапе первичной профилактики суицида:</vt:lpstr>
      <vt:lpstr>Задачи психолога на этапе первичной профилактики суицида:</vt:lpstr>
      <vt:lpstr>Методики диагностического обследования: </vt:lpstr>
      <vt:lpstr>Вторичная профилактика суицида </vt:lpstr>
      <vt:lpstr>Уровни суицидального риска (В.С. Ефремов)</vt:lpstr>
      <vt:lpstr>Презентация PowerPoint</vt:lpstr>
      <vt:lpstr>Презентация PowerPoint</vt:lpstr>
      <vt:lpstr>Признаки депрессии у детей и подростков</vt:lpstr>
      <vt:lpstr>Нужно знать типы суицидального поведения:</vt:lpstr>
      <vt:lpstr>Симптомокомплекс индикаторов суицидального поведения подростков</vt:lpstr>
      <vt:lpstr>Презентация PowerPoint</vt:lpstr>
      <vt:lpstr>Презентация PowerPoint</vt:lpstr>
      <vt:lpstr>Презентация PowerPoint</vt:lpstr>
      <vt:lpstr>Первоочередные (начальные) задачи психолога при незначительном риске суицида. </vt:lpstr>
      <vt:lpstr>Задачи психолога при наличии риска средней степени. </vt:lpstr>
      <vt:lpstr>Задачи психолога при наличии высокого риска суицида. </vt:lpstr>
      <vt:lpstr>Признаки готовящегося самоубийства: </vt:lpstr>
      <vt:lpstr>Признаки готовящегося самоубийства: </vt:lpstr>
      <vt:lpstr>Методики диагностического обследования: </vt:lpstr>
      <vt:lpstr>Третичная профилактика суицида. </vt:lpstr>
      <vt:lpstr>Антисуицидальные факторы, препятствующие возникновению суицидального поведения у подростков (личностный ресурс): </vt:lpstr>
      <vt:lpstr>Антисуицидальные факторы:</vt:lpstr>
      <vt:lpstr>Три главных компонента ближайшего постсуицида:</vt:lpstr>
      <vt:lpstr>Четыре типа постсуицидальных состояний:</vt:lpstr>
      <vt:lpstr>Четыре типа постсуицидальных состояний:</vt:lpstr>
      <vt:lpstr>Правила работы с подростками, друг или подруга которых совершили самоубийство </vt:lpstr>
      <vt:lpstr>Задачи психолога на этапе третичной профилактики суицида.   </vt:lpstr>
      <vt:lpstr>Задачи психолога на этапе третичной профилактики суицида.</vt:lpstr>
      <vt:lpstr>Областная межведомственная  коворкинг-площадка  «Организация профилактики детских суицидов в системе образования Иркутской области"</vt:lpstr>
      <vt:lpstr>Основная задача профилактики суицида среди детей и подростков — это раннее выявление суицидальных факторов и их устранение. </vt:lpstr>
      <vt:lpstr>ГКУ «Центр профилактики, реабилитации и коррекции»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Иркутской области Уполномоченный по правам ребенка  в Иркутской области ГБОУ «Центр профилактики, реабилитации и коррекции»</dc:title>
  <cp:lastModifiedBy>Маргарита Николаевна Галстян</cp:lastModifiedBy>
  <cp:revision>46</cp:revision>
  <dcterms:modified xsi:type="dcterms:W3CDTF">2018-06-14T04:29:13Z</dcterms:modified>
</cp:coreProperties>
</file>