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1501" r:id="rId2"/>
    <p:sldId id="1489" r:id="rId3"/>
    <p:sldId id="1428" r:id="rId4"/>
    <p:sldId id="1497" r:id="rId5"/>
    <p:sldId id="1436" r:id="rId6"/>
    <p:sldId id="1486" r:id="rId7"/>
    <p:sldId id="1443" r:id="rId8"/>
    <p:sldId id="1496" r:id="rId9"/>
    <p:sldId id="1472" r:id="rId10"/>
    <p:sldId id="1470" r:id="rId11"/>
    <p:sldId id="1475" r:id="rId12"/>
    <p:sldId id="1499" r:id="rId13"/>
    <p:sldId id="1491" r:id="rId14"/>
    <p:sldId id="1492" r:id="rId15"/>
    <p:sldId id="1498" r:id="rId16"/>
    <p:sldId id="146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7EA23-0415-43FF-846B-87D5660A33D9}" type="datetimeFigureOut">
              <a:rPr lang="ru-RU" smtClean="0"/>
              <a:t>02.11.2023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5A29DA-4E27-419A-9A3E-65E2D1686F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760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Коррекция</a:t>
            </a:r>
            <a:r>
              <a:rPr lang="ru-RU" sz="1200" b="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стереотипий:</a:t>
            </a:r>
          </a:p>
          <a:p>
            <a:pPr>
              <a:buFont typeface="Arial" pitchFamily="34" charset="0"/>
              <a:buChar char="•"/>
            </a:pPr>
            <a:r>
              <a:rPr lang="ru-RU" sz="1200" b="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двигательных</a:t>
            </a:r>
          </a:p>
          <a:p>
            <a:pPr>
              <a:buFont typeface="Arial" pitchFamily="34" charset="0"/>
              <a:buChar char="•"/>
            </a:pPr>
            <a:r>
              <a:rPr lang="ru-RU" sz="1200" b="0" baseline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речевых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F40D0F-FF3F-43BA-B5F1-E8FE35141BA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3677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2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5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65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43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635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64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49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93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81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indent="0" algn="l" rtl="0" eaLnBrk="1" latinLnBrk="0" hangingPunct="1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2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5001F5-B1D6-49EE-BD1B-5EC79D97E0AB}" type="datetimeFigureOut">
              <a:rPr lang="ru-RU" smtClean="0"/>
              <a:pPr/>
              <a:t>02.11.2023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05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7528" y="764705"/>
            <a:ext cx="849694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Как составить СИПР?</a:t>
            </a:r>
          </a:p>
        </p:txBody>
      </p:sp>
      <p:pic>
        <p:nvPicPr>
          <p:cNvPr id="7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537" y="2636912"/>
            <a:ext cx="3840425" cy="2880320"/>
          </a:xfrm>
          <a:prstGeom prst="rect">
            <a:avLst/>
          </a:prstGeom>
        </p:spPr>
      </p:pic>
      <p:pic>
        <p:nvPicPr>
          <p:cNvPr id="8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13"/>
          <a:stretch/>
        </p:blipFill>
        <p:spPr>
          <a:xfrm>
            <a:off x="6312025" y="3859964"/>
            <a:ext cx="3888432" cy="288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0452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31505" y="1565504"/>
            <a:ext cx="8964187" cy="50423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5640" y="980729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</a:rPr>
              <a:t>Нажимаем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</a:rPr>
              <a:t>РЕГИСТРАЦИЯ</a:t>
            </a:r>
          </a:p>
        </p:txBody>
      </p:sp>
    </p:spTree>
    <p:extLst>
      <p:ext uri="{BB962C8B-B14F-4D97-AF65-F5344CB8AC3E}">
        <p14:creationId xmlns:p14="http://schemas.microsoft.com/office/powerpoint/2010/main" val="2530971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48" y="-285776"/>
            <a:ext cx="7901014" cy="157163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91544" y="1412777"/>
            <a:ext cx="8219256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342" y="1772816"/>
            <a:ext cx="8327232" cy="46840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1664" y="404665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</a:rPr>
              <a:t>Регистрируемся</a:t>
            </a:r>
          </a:p>
        </p:txBody>
      </p:sp>
    </p:spTree>
    <p:extLst>
      <p:ext uri="{BB962C8B-B14F-4D97-AF65-F5344CB8AC3E}">
        <p14:creationId xmlns:p14="http://schemas.microsoft.com/office/powerpoint/2010/main" val="3903121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619E7F-0F23-46F9-8479-847F8543C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455504-ADAF-49D3-9798-D843F2B1E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5317" y="692697"/>
            <a:ext cx="8761367" cy="4928269"/>
          </a:xfrm>
        </p:spPr>
      </p:pic>
    </p:spTree>
    <p:extLst>
      <p:ext uri="{BB962C8B-B14F-4D97-AF65-F5344CB8AC3E}">
        <p14:creationId xmlns:p14="http://schemas.microsoft.com/office/powerpoint/2010/main" val="2690320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03512" y="-171400"/>
            <a:ext cx="8507288" cy="1143000"/>
          </a:xfrm>
        </p:spPr>
        <p:txBody>
          <a:bodyPr>
            <a:noAutofit/>
          </a:bodyPr>
          <a:lstStyle/>
          <a:p>
            <a:pPr marL="137160"/>
            <a:r>
              <a:rPr lang="ru-RU" sz="2800" dirty="0">
                <a:solidFill>
                  <a:srgbClr val="800000"/>
                </a:solidFill>
                <a:latin typeface="+mn-lt"/>
              </a:rPr>
              <a:t>Специальная индивидуальная </a:t>
            </a:r>
            <a:br>
              <a:rPr lang="ru-RU" sz="2800" dirty="0">
                <a:solidFill>
                  <a:srgbClr val="800000"/>
                </a:solidFill>
                <a:latin typeface="+mn-lt"/>
              </a:rPr>
            </a:br>
            <a:r>
              <a:rPr lang="ru-RU" sz="2800" dirty="0">
                <a:solidFill>
                  <a:srgbClr val="800000"/>
                </a:solidFill>
                <a:latin typeface="+mn-lt"/>
              </a:rPr>
              <a:t>программа развития (СИПР)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908720"/>
            <a:ext cx="9144000" cy="5877272"/>
          </a:xfrm>
        </p:spPr>
        <p:txBody>
          <a:bodyPr>
            <a:normAutofit fontScale="92500" lnSpcReduction="20000"/>
          </a:bodyPr>
          <a:lstStyle/>
          <a:p>
            <a:pPr marL="136525" indent="0">
              <a:buNone/>
            </a:pPr>
            <a:r>
              <a:rPr lang="ru-RU" sz="2600" dirty="0"/>
              <a:t>«Итоговые достижения определяются </a:t>
            </a:r>
            <a:r>
              <a:rPr lang="ru-RU" sz="2600" b="1" dirty="0"/>
              <a:t>индивидуальными</a:t>
            </a:r>
            <a:r>
              <a:rPr lang="ru-RU" sz="2600" dirty="0"/>
              <a:t> возможностями ребенка – обучение и воспитание на основе </a:t>
            </a:r>
            <a:r>
              <a:rPr lang="ru-RU" sz="2600" b="1" dirty="0"/>
              <a:t>специальной индивидуальной программы развития</a:t>
            </a:r>
            <a:r>
              <a:rPr lang="ru-RU" sz="2600" dirty="0"/>
              <a:t>» </a:t>
            </a:r>
          </a:p>
          <a:p>
            <a:pPr>
              <a:buFont typeface="Wingdings" charset="2"/>
              <a:buChar char="ü"/>
            </a:pPr>
            <a:r>
              <a:rPr lang="ru-RU" sz="2600" dirty="0"/>
              <a:t>СИПР имеет свою структуру (в соответствии с п.2.9.1. ФГОС), отличную от структуры АООП;</a:t>
            </a:r>
          </a:p>
          <a:p>
            <a:pPr>
              <a:buFont typeface="Wingdings" charset="2"/>
              <a:buChar char="ü"/>
            </a:pPr>
            <a:r>
              <a:rPr lang="ru-RU" sz="2600" dirty="0"/>
              <a:t>разрабатывается на основе содержания АООП, но лишь </a:t>
            </a:r>
            <a:r>
              <a:rPr lang="ru-RU" sz="2600" u="sng" dirty="0"/>
              <a:t>в</a:t>
            </a:r>
            <a:r>
              <a:rPr lang="ru-RU" sz="2600" dirty="0"/>
              <a:t> </a:t>
            </a:r>
            <a:r>
              <a:rPr lang="ru-RU" sz="2600" u="sng" dirty="0"/>
              <a:t>доступном</a:t>
            </a:r>
            <a:r>
              <a:rPr lang="ru-RU" sz="2600" dirty="0"/>
              <a:t> для конкретного ребенка </a:t>
            </a:r>
            <a:r>
              <a:rPr lang="ru-RU" sz="2600" u="sng" dirty="0"/>
              <a:t>объёме</a:t>
            </a:r>
            <a:r>
              <a:rPr lang="ru-RU" sz="2600" dirty="0"/>
              <a:t>, с учетом его индивидуальных возможностей и особых образовательных потребностей;</a:t>
            </a:r>
          </a:p>
          <a:p>
            <a:pPr>
              <a:buFont typeface="Wingdings" charset="2"/>
              <a:buChar char="ü"/>
            </a:pPr>
            <a:r>
              <a:rPr lang="ru-RU" sz="2600" dirty="0"/>
              <a:t>разрабатывается на учебный год экспертной группой, включающей специалистов, работающих с ребенком; привлекаются родители обучающегося;</a:t>
            </a:r>
          </a:p>
          <a:p>
            <a:pPr>
              <a:buFont typeface="Wingdings" charset="2"/>
              <a:buChar char="ü"/>
            </a:pPr>
            <a:r>
              <a:rPr lang="ru-RU" sz="2600" dirty="0"/>
              <a:t>утверждается директором ОО на основе решения коллегиального органа (педагогического совета) образовательной организации;</a:t>
            </a:r>
          </a:p>
          <a:p>
            <a:pPr>
              <a:buFont typeface="Wingdings" charset="2"/>
              <a:buChar char="ü"/>
            </a:pPr>
            <a:r>
              <a:rPr lang="ru-RU" sz="2600" dirty="0"/>
              <a:t>реализуется во взаимодействии семьи и специалистов в процессе обучения и воспитания ребенка.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30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63552" y="3356992"/>
            <a:ext cx="8229600" cy="1368152"/>
          </a:xfrm>
        </p:spPr>
        <p:txBody>
          <a:bodyPr>
            <a:normAutofit fontScale="92500" lnSpcReduction="20000"/>
          </a:bodyPr>
          <a:lstStyle/>
          <a:p>
            <a:pPr marL="136525" indent="0" algn="ctr">
              <a:buNone/>
            </a:pPr>
            <a:r>
              <a:rPr lang="ru-RU" sz="4800" dirty="0">
                <a:solidFill>
                  <a:srgbClr val="800000"/>
                </a:solidFill>
              </a:rPr>
              <a:t>адрес УМК в интернете:</a:t>
            </a:r>
          </a:p>
          <a:p>
            <a:pPr marL="136525" indent="0" algn="ctr">
              <a:buNone/>
            </a:pPr>
            <a:r>
              <a:rPr lang="en-US" sz="4800" dirty="0">
                <a:solidFill>
                  <a:srgbClr val="0000FF"/>
                </a:solidFill>
              </a:rPr>
              <a:t>http://</a:t>
            </a:r>
            <a:r>
              <a:rPr lang="ru-RU" sz="4800" dirty="0">
                <a:solidFill>
                  <a:srgbClr val="0000FF"/>
                </a:solidFill>
              </a:rPr>
              <a:t>УМКСИПР.РФ </a:t>
            </a:r>
            <a:r>
              <a:rPr lang="en-US" sz="4800" dirty="0">
                <a:solidFill>
                  <a:srgbClr val="0000FF"/>
                </a:solidFill>
              </a:rPr>
              <a:t> </a:t>
            </a:r>
            <a:r>
              <a:rPr lang="ru-RU" sz="4800" dirty="0"/>
              <a:t> </a:t>
            </a:r>
          </a:p>
        </p:txBody>
      </p:sp>
      <p:pic>
        <p:nvPicPr>
          <p:cNvPr id="4" name="Изображение 3" descr="banner-mo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8044" y="4891286"/>
            <a:ext cx="789730" cy="9971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3553" y="5897416"/>
            <a:ext cx="21671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Министерство</a:t>
            </a:r>
          </a:p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Образования и науки</a:t>
            </a:r>
          </a:p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Российской Федерации</a:t>
            </a:r>
          </a:p>
        </p:txBody>
      </p:sp>
      <p:pic>
        <p:nvPicPr>
          <p:cNvPr id="6" name="Изображение 5" descr="banner-pskovGU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7914" y="4893704"/>
            <a:ext cx="760134" cy="10029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88738" y="5897416"/>
            <a:ext cx="20975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ФГБОУВО Псковский </a:t>
            </a:r>
          </a:p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Государственный </a:t>
            </a:r>
          </a:p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Университет</a:t>
            </a:r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62344" y="1874162"/>
            <a:ext cx="6274016" cy="1410823"/>
          </a:xfrm>
          <a:prstGeom prst="rect">
            <a:avLst/>
          </a:prstGeom>
        </p:spPr>
      </p:pic>
      <p:pic>
        <p:nvPicPr>
          <p:cNvPr id="10" name="Изображение 9" descr="Логотип ЦЛП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6167" y="5129581"/>
            <a:ext cx="882973" cy="5660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776670" y="5931278"/>
            <a:ext cx="27838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ГБОУ Псковской области </a:t>
            </a:r>
          </a:p>
          <a:p>
            <a:pPr marL="13716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«Центр лечебной педагогики  </a:t>
            </a:r>
          </a:p>
          <a:p>
            <a:pPr marL="13716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</a:rPr>
              <a:t>и дифференцированного обучения»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96202" y="44625"/>
            <a:ext cx="86944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Образование по СИПР 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не предполагает использование учебников, готовых 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рабочих тетрадей, где брать материал для занятий?</a:t>
            </a:r>
          </a:p>
        </p:txBody>
      </p:sp>
    </p:spTree>
    <p:extLst>
      <p:ext uri="{BB962C8B-B14F-4D97-AF65-F5344CB8AC3E}">
        <p14:creationId xmlns:p14="http://schemas.microsoft.com/office/powerpoint/2010/main" val="942924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5287" t="-228" r="3077" b="7165"/>
          <a:stretch/>
        </p:blipFill>
        <p:spPr>
          <a:xfrm>
            <a:off x="4367808" y="1196752"/>
            <a:ext cx="3744416" cy="5256584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43B3208-DC68-4030-8C71-53B5E0CFE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56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  <a:effectLst/>
              </a:rPr>
              <a:t>Баранова Т.Ф., Мартыненко С.М., </a:t>
            </a:r>
            <a:br>
              <a:rPr lang="ru-RU" sz="2800" dirty="0">
                <a:solidFill>
                  <a:srgbClr val="FF0000"/>
                </a:solidFill>
                <a:effectLst/>
              </a:rPr>
            </a:br>
            <a:r>
              <a:rPr lang="ru-RU" sz="2800" dirty="0">
                <a:solidFill>
                  <a:srgbClr val="FF0000"/>
                </a:solidFill>
                <a:effectLst/>
              </a:rPr>
              <a:t>Басангова Б.М., </a:t>
            </a:r>
            <a:r>
              <a:rPr lang="ru-RU" sz="2800" dirty="0" err="1">
                <a:solidFill>
                  <a:srgbClr val="FF0000"/>
                </a:solidFill>
                <a:effectLst/>
              </a:rPr>
              <a:t>Шоркина</a:t>
            </a:r>
            <a:r>
              <a:rPr lang="ru-RU" sz="2800" dirty="0">
                <a:solidFill>
                  <a:srgbClr val="FF0000"/>
                </a:solidFill>
                <a:effectLst/>
              </a:rPr>
              <a:t> Т.Д</a:t>
            </a:r>
          </a:p>
        </p:txBody>
      </p:sp>
    </p:spTree>
    <p:extLst>
      <p:ext uri="{BB962C8B-B14F-4D97-AF65-F5344CB8AC3E}">
        <p14:creationId xmlns:p14="http://schemas.microsoft.com/office/powerpoint/2010/main" val="1699475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3514402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24213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570186"/>
          </a:xfrm>
        </p:spPr>
        <p:txBody>
          <a:bodyPr vert="horz" lIns="64291" tIns="32146" rIns="64291" bIns="32146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z="3200" dirty="0">
                <a:solidFill>
                  <a:srgbClr val="FF0000"/>
                </a:solidFill>
                <a:latin typeface="+mn-lt"/>
              </a:rPr>
              <a:t>Кто и как разрабатывает СИПР?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vert="horz" lIns="64291" tIns="32146" rIns="64291" bIns="32146">
            <a:normAutofit/>
          </a:bodyPr>
          <a:lstStyle/>
          <a:p>
            <a:pPr marL="137160" indent="0" algn="ctr">
              <a:buNone/>
            </a:pPr>
            <a:endParaRPr lang="ru-RU" sz="2500" dirty="0"/>
          </a:p>
          <a:p>
            <a:pPr marL="137160" indent="0" algn="ctr">
              <a:buNone/>
            </a:pPr>
            <a:r>
              <a:rPr lang="ru-RU" sz="2500" dirty="0"/>
              <a:t>«На основе анализа результатов психолого-педагогического обследования ребёнка </a:t>
            </a:r>
          </a:p>
          <a:p>
            <a:pPr marL="137160" indent="0" algn="ctr">
              <a:buNone/>
            </a:pPr>
            <a:r>
              <a:rPr lang="ru-RU" sz="2500" b="1" dirty="0"/>
              <a:t>ЭКСПЕРТНОЙ ГРУППОЙ </a:t>
            </a:r>
            <a:r>
              <a:rPr lang="ru-RU" sz="2500" dirty="0"/>
              <a:t>образовательной организации разрабатывается специальная индивидуальная программа развития»</a:t>
            </a:r>
          </a:p>
          <a:p>
            <a:pPr>
              <a:buFont typeface="Wingdings" charset="2"/>
              <a:buChar char="ü"/>
            </a:pPr>
            <a:endParaRPr lang="ru-RU" sz="25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26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631504" y="-27384"/>
            <a:ext cx="8928992" cy="93610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+mn-lt"/>
              </a:rPr>
              <a:t>Создание экспертной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75520" y="908720"/>
            <a:ext cx="8517632" cy="5760640"/>
          </a:xfrm>
        </p:spPr>
        <p:txBody>
          <a:bodyPr>
            <a:noAutofit/>
          </a:bodyPr>
          <a:lstStyle/>
          <a:p>
            <a:pPr marL="137160" indent="0" algn="ctr">
              <a:buNone/>
            </a:pPr>
            <a:r>
              <a:rPr lang="ru-RU" i="1" dirty="0">
                <a:solidFill>
                  <a:srgbClr val="0000FF"/>
                </a:solidFill>
              </a:rPr>
              <a:t>В состав экспертной группы входят специалисты, участвующие в разработке и реализации СИПР:</a:t>
            </a:r>
            <a:endParaRPr lang="ru-RU" dirty="0"/>
          </a:p>
          <a:p>
            <a:pPr>
              <a:buFont typeface="Wingdings" charset="2"/>
              <a:buChar char="ü"/>
            </a:pPr>
            <a:r>
              <a:rPr lang="ru-RU" dirty="0"/>
              <a:t>учителя класса,</a:t>
            </a:r>
          </a:p>
          <a:p>
            <a:pPr>
              <a:buFont typeface="Wingdings" charset="2"/>
              <a:buChar char="ü"/>
            </a:pPr>
            <a:r>
              <a:rPr lang="ru-RU" dirty="0"/>
              <a:t>учитель-дефектолог,</a:t>
            </a:r>
          </a:p>
          <a:p>
            <a:pPr>
              <a:buFont typeface="Wingdings" charset="2"/>
              <a:buChar char="ü"/>
            </a:pPr>
            <a:r>
              <a:rPr lang="ru-RU" dirty="0"/>
              <a:t>учитель-логопед, </a:t>
            </a:r>
          </a:p>
          <a:p>
            <a:pPr>
              <a:buFont typeface="Wingdings" charset="2"/>
              <a:buChar char="ü"/>
            </a:pPr>
            <a:r>
              <a:rPr lang="ru-RU" dirty="0"/>
              <a:t>учитель физкультуры, </a:t>
            </a:r>
          </a:p>
          <a:p>
            <a:pPr>
              <a:buFont typeface="Wingdings" charset="2"/>
              <a:buChar char="ü"/>
            </a:pPr>
            <a:r>
              <a:rPr lang="ru-RU" dirty="0"/>
              <a:t>учитель музыки, </a:t>
            </a:r>
          </a:p>
          <a:p>
            <a:pPr>
              <a:buFont typeface="Wingdings" charset="2"/>
              <a:buChar char="ü"/>
            </a:pPr>
            <a:r>
              <a:rPr lang="ru-RU" dirty="0"/>
              <a:t>воспитатель / ассистент / </a:t>
            </a:r>
            <a:r>
              <a:rPr lang="ru-RU" dirty="0" err="1"/>
              <a:t>тьютор</a:t>
            </a:r>
            <a:r>
              <a:rPr lang="ru-RU" dirty="0"/>
              <a:t>, </a:t>
            </a:r>
          </a:p>
          <a:p>
            <a:pPr>
              <a:buFont typeface="Wingdings" charset="2"/>
              <a:buChar char="ü"/>
            </a:pPr>
            <a:r>
              <a:rPr lang="ru-RU" dirty="0"/>
              <a:t>педагог-психолог,</a:t>
            </a:r>
          </a:p>
          <a:p>
            <a:pPr>
              <a:buFont typeface="Wingdings" charset="2"/>
              <a:buChar char="ü"/>
            </a:pPr>
            <a:r>
              <a:rPr lang="ru-RU" dirty="0"/>
              <a:t>другие специалисты</a:t>
            </a:r>
          </a:p>
          <a:p>
            <a:pPr marL="137160" indent="0" algn="ctr">
              <a:buNone/>
            </a:pPr>
            <a:r>
              <a:rPr lang="ru-RU" i="1" dirty="0">
                <a:solidFill>
                  <a:srgbClr val="0000FF"/>
                </a:solidFill>
              </a:rPr>
              <a:t>и привлекаются родители (законные представители) обучающегося.</a:t>
            </a:r>
          </a:p>
          <a:p>
            <a:pPr>
              <a:buFont typeface="Wingdings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724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43472" y="476672"/>
            <a:ext cx="9577064" cy="72008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+mn-lt"/>
              </a:rPr>
              <a:t>Структура СИПР </a:t>
            </a:r>
            <a:r>
              <a:rPr lang="ru-RU" sz="4400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4400" dirty="0">
                <a:solidFill>
                  <a:srgbClr val="FF0000"/>
                </a:solidFill>
                <a:latin typeface="+mn-lt"/>
              </a:rPr>
            </a:br>
            <a:endParaRPr lang="ru-RU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87488" y="1196752"/>
            <a:ext cx="9324528" cy="5616624"/>
          </a:xfrm>
        </p:spPr>
        <p:txBody>
          <a:bodyPr>
            <a:normAutofit fontScale="92500" lnSpcReduction="20000"/>
          </a:bodyPr>
          <a:lstStyle/>
          <a:p>
            <a:pPr marL="651510" indent="-514350">
              <a:buSzPct val="80000"/>
              <a:buFont typeface="+mj-lt"/>
              <a:buAutoNum type="arabicPeriod"/>
            </a:pPr>
            <a:r>
              <a:rPr lang="ru-RU" b="1" dirty="0"/>
              <a:t>общие сведения </a:t>
            </a:r>
            <a:r>
              <a:rPr lang="ru-RU" dirty="0"/>
              <a:t>о ребёнке; 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dirty="0"/>
              <a:t>характеристика, включающая </a:t>
            </a:r>
            <a:r>
              <a:rPr lang="ru-RU" b="1" dirty="0"/>
              <a:t>оценку развития </a:t>
            </a:r>
            <a:r>
              <a:rPr lang="ru-RU" dirty="0"/>
              <a:t>обучающегося на момент составления программы и определяющая приоритетные направления воспитания и обучения ребёнка; 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b="1" dirty="0"/>
              <a:t>индивидуальный</a:t>
            </a:r>
            <a:r>
              <a:rPr lang="ru-RU" dirty="0"/>
              <a:t> учебный план; 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dirty="0"/>
              <a:t>содержание образования в условиях </a:t>
            </a:r>
            <a:r>
              <a:rPr lang="ru-RU" b="1" dirty="0"/>
              <a:t>организации и семьи</a:t>
            </a:r>
            <a:r>
              <a:rPr lang="ru-RU" dirty="0"/>
              <a:t>; 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dirty="0"/>
              <a:t>условия реализации потребности </a:t>
            </a:r>
            <a:r>
              <a:rPr lang="ru-RU" b="1" dirty="0"/>
              <a:t>в уходе и присмотре</a:t>
            </a:r>
            <a:r>
              <a:rPr lang="ru-RU" dirty="0"/>
              <a:t>; 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dirty="0"/>
              <a:t>перечень </a:t>
            </a:r>
            <a:r>
              <a:rPr lang="ru-RU" b="1" dirty="0"/>
              <a:t>специалистов</a:t>
            </a:r>
            <a:r>
              <a:rPr lang="ru-RU" dirty="0"/>
              <a:t>, участвующих в разработке и реализации СИПР; 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dirty="0"/>
              <a:t>перечень возможных задач, мероприятий и форм </a:t>
            </a:r>
            <a:r>
              <a:rPr lang="ru-RU" b="1" dirty="0"/>
              <a:t>сотрудничества организации и семьи </a:t>
            </a:r>
            <a:r>
              <a:rPr lang="ru-RU" dirty="0"/>
              <a:t>обучающегося;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dirty="0"/>
              <a:t>перечень необходимых </a:t>
            </a:r>
            <a:r>
              <a:rPr lang="ru-RU" b="1" dirty="0"/>
              <a:t>технических средств и дидактических материалов</a:t>
            </a:r>
            <a:r>
              <a:rPr lang="ru-RU" dirty="0"/>
              <a:t>; </a:t>
            </a:r>
          </a:p>
          <a:p>
            <a:pPr marL="651510" indent="-514350">
              <a:buSzPct val="80000"/>
              <a:buFont typeface="+mj-lt"/>
              <a:buAutoNum type="arabicPeriod"/>
            </a:pPr>
            <a:r>
              <a:rPr lang="ru-RU" dirty="0"/>
              <a:t>средства </a:t>
            </a:r>
            <a:r>
              <a:rPr lang="ru-RU" b="1" dirty="0"/>
              <a:t>мониторинга и оценки </a:t>
            </a:r>
            <a:r>
              <a:rPr lang="ru-RU" dirty="0"/>
              <a:t>динамики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16820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0"/>
            <a:ext cx="8291264" cy="69269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+mn-lt"/>
              </a:rPr>
              <a:t>Структура характеристики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9536" y="764704"/>
            <a:ext cx="8496944" cy="5904656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1800" dirty="0"/>
              <a:t>1. Год обучения в образовательной организации.</a:t>
            </a:r>
          </a:p>
          <a:p>
            <a:pPr marL="137160" indent="0">
              <a:buNone/>
            </a:pPr>
            <a:r>
              <a:rPr lang="ru-RU" sz="1800" dirty="0"/>
              <a:t>2. Социальная картина (семейное окружение; бытовые условия семьи; отношение семьи к ребенку).</a:t>
            </a:r>
          </a:p>
          <a:p>
            <a:pPr marL="137160" indent="0">
              <a:buNone/>
            </a:pPr>
            <a:r>
              <a:rPr lang="ru-RU" sz="1800" dirty="0"/>
              <a:t>3. Данные о физическом здоровье, двигательном и сенсорном развитии ребенка.</a:t>
            </a:r>
          </a:p>
          <a:p>
            <a:pPr marL="137160" indent="0">
              <a:buNone/>
            </a:pPr>
            <a:r>
              <a:rPr lang="ru-RU" sz="1800" dirty="0"/>
              <a:t>4. Характеристика поведенческих и эмоциональных реакций ребенка, наблюдаемых специалистами. </a:t>
            </a:r>
          </a:p>
          <a:p>
            <a:pPr marL="137160" indent="0">
              <a:buNone/>
            </a:pPr>
            <a:r>
              <a:rPr lang="ru-RU" sz="1800" dirty="0"/>
              <a:t>5. Социальные компетенции: базовые учебные действия, коммуникативные возможности (речь и общение), игровая деятельность, предметно-практическая деятельность (действия с предметами, инструментами, материалами), самообслуживание, бытовая и трудовая деятельность, математические представления, представления об окружающем мире (о себе, ближайшем окружении, природном, растительном, социальном мире).</a:t>
            </a:r>
          </a:p>
          <a:p>
            <a:pPr marL="137160" indent="0">
              <a:buNone/>
            </a:pPr>
            <a:r>
              <a:rPr lang="ru-RU" sz="1800" dirty="0"/>
              <a:t>6. Потребность в уходе. Необходимый объем помощи со стороны окружающих: полная / частичная, постоянная / эпизодическая. </a:t>
            </a:r>
          </a:p>
          <a:p>
            <a:pPr marL="137160" indent="0">
              <a:buNone/>
            </a:pPr>
            <a:r>
              <a:rPr lang="ru-RU" sz="1800" dirty="0"/>
              <a:t>7. Потребность в присмотре. Требуется постоянный / эпизодический контроль, необходимо планировать занятость ребенка. </a:t>
            </a:r>
          </a:p>
          <a:p>
            <a:pPr marL="137160" indent="0">
              <a:buNone/>
            </a:pPr>
            <a:r>
              <a:rPr lang="ru-RU" sz="1800" dirty="0"/>
              <a:t>8. Выводы по итогам оценки: приоритетное содержание обучения и воспитания на основе АООП (вариант 2).</a:t>
            </a:r>
          </a:p>
        </p:txBody>
      </p:sp>
    </p:spTree>
    <p:extLst>
      <p:ext uri="{BB962C8B-B14F-4D97-AF65-F5344CB8AC3E}">
        <p14:creationId xmlns:p14="http://schemas.microsoft.com/office/powerpoint/2010/main" val="107019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66910" y="1571612"/>
            <a:ext cx="7780936" cy="4286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поисковике набираем СИПР РФ.РУ</a:t>
            </a:r>
            <a:endParaRPr lang="en-US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911" y="2348881"/>
            <a:ext cx="7560839" cy="298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84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59088" y="809328"/>
            <a:ext cx="8208912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0"/>
            <a:ext cx="9036496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552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88640"/>
            <a:ext cx="9021688" cy="64807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Нажимаем на </a:t>
            </a:r>
            <a:r>
              <a:rPr lang="ru-RU" sz="3200" u="sng" dirty="0">
                <a:solidFill>
                  <a:srgbClr val="0070C0"/>
                </a:solidFill>
              </a:rPr>
              <a:t>КОНСТРУКТОР ПРОГРАММЫ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581" y="1052737"/>
            <a:ext cx="8340080" cy="546700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81158" y="0"/>
            <a:ext cx="8329642" cy="1142984"/>
          </a:xfrm>
        </p:spPr>
        <p:txBody>
          <a:bodyPr>
            <a:norm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Переходим по ссылке </a:t>
            </a:r>
            <a:r>
              <a:rPr lang="ru-RU" sz="32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ЛИЧНЫЙ КАБИНЕТ</a:t>
            </a:r>
            <a:endParaRPr lang="ru-RU" sz="3200" u="sng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3552" y="1556793"/>
            <a:ext cx="8329612" cy="477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97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513</Words>
  <Application>Microsoft Office PowerPoint</Application>
  <PresentationFormat>Широкоэкранный</PresentationFormat>
  <Paragraphs>70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Кто и как разрабатывает СИПР? </vt:lpstr>
      <vt:lpstr>Создание экспертной группы</vt:lpstr>
      <vt:lpstr>Структура СИПР  </vt:lpstr>
      <vt:lpstr>Структура характеристики</vt:lpstr>
      <vt:lpstr> </vt:lpstr>
      <vt:lpstr>Презентация PowerPoint</vt:lpstr>
      <vt:lpstr>Нажимаем на КОНСТРУКТОР ПРОГРАММЫ</vt:lpstr>
      <vt:lpstr> Переходим по ссылке ЛИЧНЫЙ КАБИНЕТ</vt:lpstr>
      <vt:lpstr>Презентация PowerPoint</vt:lpstr>
      <vt:lpstr> </vt:lpstr>
      <vt:lpstr>Презентация PowerPoint</vt:lpstr>
      <vt:lpstr>Специальная индивидуальная  программа развития (СИПР)</vt:lpstr>
      <vt:lpstr>Презентация PowerPoint</vt:lpstr>
      <vt:lpstr>Баранова Т.Ф., Мартыненко С.М.,  Басангова Б.М., Шоркина Т.Д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school</dc:creator>
  <cp:lastModifiedBy>Варя Муратова</cp:lastModifiedBy>
  <cp:revision>4</cp:revision>
  <dcterms:created xsi:type="dcterms:W3CDTF">2023-11-02T01:25:36Z</dcterms:created>
  <dcterms:modified xsi:type="dcterms:W3CDTF">2023-11-02T10:00:15Z</dcterms:modified>
</cp:coreProperties>
</file>