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63" r:id="rId8"/>
    <p:sldId id="264" r:id="rId9"/>
    <p:sldId id="267" r:id="rId10"/>
    <p:sldId id="268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6269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9150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school-xcosh1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24944"/>
            <a:ext cx="8640960" cy="147002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Требования ФАООП к личностным результатам обучающихся с ОВЗ и умственной отсталостью </a:t>
            </a:r>
            <a:r>
              <a:rPr lang="ru-RU" sz="3200" b="1" dirty="0"/>
              <a:t>(</a:t>
            </a:r>
            <a:r>
              <a:rPr lang="ru-RU" sz="3200" b="1" dirty="0" smtClean="0"/>
              <a:t>интеллектуальными нарушениями)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60648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Муниципальное общеобразовательное учреждение Иркутского районного муниципального образования «</a:t>
            </a:r>
            <a:r>
              <a:rPr lang="ru-RU" sz="1200" dirty="0" err="1"/>
              <a:t>Хомутовская</a:t>
            </a:r>
            <a:r>
              <a:rPr lang="ru-RU" sz="1200" dirty="0"/>
              <a:t> средняя общеобразовательная школа № 1»</a:t>
            </a:r>
          </a:p>
          <a:p>
            <a:pPr algn="ctr"/>
            <a:r>
              <a:rPr lang="ru-RU" sz="1200" dirty="0"/>
              <a:t>664540, Иркутская область, Иркутский район, </a:t>
            </a:r>
            <a:r>
              <a:rPr lang="ru-RU" sz="1200" dirty="0" smtClean="0"/>
              <a:t>с. Хомутово</a:t>
            </a:r>
            <a:r>
              <a:rPr lang="ru-RU" sz="1200" dirty="0"/>
              <a:t>, </a:t>
            </a:r>
            <a:r>
              <a:rPr lang="ru-RU" sz="1200" dirty="0" smtClean="0"/>
              <a:t>ул. </a:t>
            </a:r>
            <a:r>
              <a:rPr lang="ru-RU" sz="1200" dirty="0"/>
              <a:t>Кирова, 57</a:t>
            </a:r>
          </a:p>
          <a:p>
            <a:pPr algn="ctr"/>
            <a:r>
              <a:rPr lang="ru-RU" sz="1200" dirty="0"/>
              <a:t>Телефон 8 (3952) 488-886; </a:t>
            </a:r>
            <a:r>
              <a:rPr lang="en-US" sz="1200" dirty="0"/>
              <a:t>e</a:t>
            </a:r>
            <a:r>
              <a:rPr lang="ru-RU" sz="1200" dirty="0"/>
              <a:t>-</a:t>
            </a:r>
            <a:r>
              <a:rPr lang="en-US" sz="1200" dirty="0"/>
              <a:t>mail</a:t>
            </a:r>
            <a:r>
              <a:rPr lang="ru-RU" sz="1200" dirty="0"/>
              <a:t>: </a:t>
            </a:r>
            <a:r>
              <a:rPr lang="ru-RU" sz="1200" u="sng" dirty="0">
                <a:hlinkClick r:id="rId2"/>
              </a:rPr>
              <a:t>school-xcosh1@yandex.ru</a:t>
            </a:r>
            <a:endParaRPr lang="ru-RU" sz="1200" dirty="0"/>
          </a:p>
        </p:txBody>
      </p:sp>
      <p:pic>
        <p:nvPicPr>
          <p:cNvPr id="5" name="Рисунок 4" descr="C:\Users\1\Desktop\PbchLigVY0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1584176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115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деятельности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личностных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предметных результатов считают обязанностью психолога.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Диагностику пытаются проводить с помощью педагогических тестов или психодиагностических методик.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Диагностику считают отдельной процедурой.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используют коррекционно-развивающий потенциал диагностики.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245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3725" y="116632"/>
            <a:ext cx="395693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Целевой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раздел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АООП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9036" y="856234"/>
            <a:ext cx="8491538" cy="5372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4625" algn="ctr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Times New Roman"/>
                <a:cs typeface="Times New Roman"/>
              </a:rPr>
              <a:t>Система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оценки</a:t>
            </a:r>
            <a:r>
              <a:rPr sz="1600" b="1" spc="-10" dirty="0">
                <a:latin typeface="Times New Roman"/>
                <a:cs typeface="Times New Roman"/>
              </a:rPr>
              <a:t> достижения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планируемых</a:t>
            </a:r>
            <a:r>
              <a:rPr sz="1600" b="1" spc="-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результатов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освоения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обучающимися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35" dirty="0">
                <a:latin typeface="Times New Roman"/>
                <a:cs typeface="Times New Roman"/>
              </a:rPr>
              <a:t>АООП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77800" algn="ctr">
              <a:lnSpc>
                <a:spcPct val="100000"/>
              </a:lnSpc>
            </a:pP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«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Программа</a:t>
            </a:r>
            <a:r>
              <a:rPr sz="16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оценки</a:t>
            </a:r>
            <a:r>
              <a:rPr sz="16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личностных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результатов</a:t>
            </a:r>
            <a:r>
              <a:rPr sz="16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обучающихся»</a:t>
            </a:r>
            <a:r>
              <a:rPr sz="16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включает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в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spc="-5" dirty="0" err="1">
                <a:latin typeface="Times New Roman"/>
                <a:cs typeface="Times New Roman"/>
              </a:rPr>
              <a:t>себя</a:t>
            </a:r>
            <a:r>
              <a:rPr sz="1600" b="1" spc="-5" dirty="0" smtClean="0">
                <a:latin typeface="Times New Roman"/>
                <a:cs typeface="Times New Roman"/>
              </a:rPr>
              <a:t>:</a:t>
            </a:r>
            <a:endParaRPr lang="ru-RU" sz="1600" b="1" spc="-5" dirty="0" smtClean="0">
              <a:latin typeface="Times New Roman"/>
              <a:cs typeface="Times New Roman"/>
            </a:endParaRPr>
          </a:p>
          <a:p>
            <a:pPr marL="177800" algn="ctr"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 marL="12700" marR="159385" algn="just">
              <a:lnSpc>
                <a:spcPts val="2270"/>
              </a:lnSpc>
              <a:buAutoNum type="arabicParenR"/>
              <a:tabLst>
                <a:tab pos="301625" algn="l"/>
              </a:tabLst>
            </a:pPr>
            <a:r>
              <a:rPr sz="1600" spc="-5" dirty="0">
                <a:latin typeface="Times New Roman"/>
                <a:cs typeface="Times New Roman"/>
              </a:rPr>
              <a:t>Полный перечень </a:t>
            </a:r>
            <a:r>
              <a:rPr sz="1600" spc="5" dirty="0">
                <a:latin typeface="Times New Roman"/>
                <a:cs typeface="Times New Roman"/>
              </a:rPr>
              <a:t>личностных </a:t>
            </a:r>
            <a:r>
              <a:rPr sz="1600" spc="-25" dirty="0">
                <a:latin typeface="Times New Roman"/>
                <a:cs typeface="Times New Roman"/>
              </a:rPr>
              <a:t>результатов, </a:t>
            </a:r>
            <a:r>
              <a:rPr sz="1600" dirty="0">
                <a:latin typeface="Times New Roman"/>
                <a:cs typeface="Times New Roman"/>
              </a:rPr>
              <a:t>прописанных в </a:t>
            </a:r>
            <a:r>
              <a:rPr sz="1600" spc="-10" dirty="0">
                <a:latin typeface="Times New Roman"/>
                <a:cs typeface="Times New Roman"/>
              </a:rPr>
              <a:t>тексте ФГОС, </a:t>
            </a:r>
            <a:r>
              <a:rPr sz="1600" spc="-25" dirty="0">
                <a:latin typeface="Times New Roman"/>
                <a:cs typeface="Times New Roman"/>
              </a:rPr>
              <a:t>которые </a:t>
            </a:r>
            <a:r>
              <a:rPr sz="1600" spc="-5" dirty="0">
                <a:latin typeface="Times New Roman"/>
                <a:cs typeface="Times New Roman"/>
              </a:rPr>
              <a:t>выступают </a:t>
            </a: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качестве </a:t>
            </a:r>
            <a:r>
              <a:rPr sz="1600" dirty="0">
                <a:latin typeface="Times New Roman"/>
                <a:cs typeface="Times New Roman"/>
              </a:rPr>
              <a:t>критериев оценки социальной </a:t>
            </a:r>
            <a:r>
              <a:rPr sz="1600" spc="-15" dirty="0">
                <a:latin typeface="Times New Roman"/>
                <a:cs typeface="Times New Roman"/>
              </a:rPr>
              <a:t>компетенции </a:t>
            </a:r>
            <a:r>
              <a:rPr sz="1600" spc="-10" dirty="0">
                <a:latin typeface="Times New Roman"/>
                <a:cs typeface="Times New Roman"/>
              </a:rPr>
              <a:t>учащихся. Перечень </a:t>
            </a:r>
            <a:r>
              <a:rPr sz="1600" spc="-5" dirty="0">
                <a:latin typeface="Times New Roman"/>
                <a:cs typeface="Times New Roman"/>
              </a:rPr>
              <a:t>этих </a:t>
            </a:r>
            <a:r>
              <a:rPr sz="1600" spc="-30" dirty="0">
                <a:latin typeface="Times New Roman"/>
                <a:cs typeface="Times New Roman"/>
              </a:rPr>
              <a:t>результатов </a:t>
            </a:r>
            <a:r>
              <a:rPr sz="1600" spc="-15" dirty="0">
                <a:latin typeface="Times New Roman"/>
                <a:cs typeface="Times New Roman"/>
              </a:rPr>
              <a:t>может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быть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самостоятельно расширен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общеобразовательной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организацией.</a:t>
            </a:r>
            <a:endParaRPr sz="1600" dirty="0">
              <a:latin typeface="Times New Roman"/>
              <a:cs typeface="Times New Roman"/>
            </a:endParaRPr>
          </a:p>
          <a:p>
            <a:pPr marL="300990" indent="-288925" algn="just">
              <a:lnSpc>
                <a:spcPct val="100000"/>
              </a:lnSpc>
              <a:spcBef>
                <a:spcPts val="705"/>
              </a:spcBef>
              <a:buAutoNum type="arabicParenR"/>
              <a:tabLst>
                <a:tab pos="301625" algn="l"/>
              </a:tabLst>
            </a:pPr>
            <a:r>
              <a:rPr sz="1600" spc="-10" dirty="0">
                <a:latin typeface="Times New Roman"/>
                <a:cs typeface="Times New Roman"/>
              </a:rPr>
              <a:t>Перечень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параметров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 </a:t>
            </a:r>
            <a:r>
              <a:rPr sz="1600" spc="-15" dirty="0">
                <a:latin typeface="Times New Roman"/>
                <a:cs typeface="Times New Roman"/>
              </a:rPr>
              <a:t>индикаторов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оценки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каждого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результата.</a:t>
            </a:r>
            <a:endParaRPr sz="1600" dirty="0">
              <a:latin typeface="Times New Roman"/>
              <a:cs typeface="Times New Roman"/>
            </a:endParaRPr>
          </a:p>
          <a:p>
            <a:pPr marL="12700" marR="352425">
              <a:lnSpc>
                <a:spcPts val="2270"/>
              </a:lnSpc>
              <a:spcBef>
                <a:spcPts val="1040"/>
              </a:spcBef>
              <a:buAutoNum type="arabicParenR"/>
              <a:tabLst>
                <a:tab pos="301625" algn="l"/>
              </a:tabLst>
            </a:pPr>
            <a:r>
              <a:rPr sz="1600" dirty="0">
                <a:latin typeface="Times New Roman"/>
                <a:cs typeface="Times New Roman"/>
              </a:rPr>
              <a:t>Систему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бальной </a:t>
            </a:r>
            <a:r>
              <a:rPr sz="1600" spc="-5" dirty="0">
                <a:latin typeface="Times New Roman"/>
                <a:cs typeface="Times New Roman"/>
              </a:rPr>
              <a:t>оценки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личностных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результатов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(0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баллов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―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нет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фиксируемой</a:t>
            </a:r>
            <a:r>
              <a:rPr sz="1600" dirty="0">
                <a:latin typeface="Times New Roman"/>
                <a:cs typeface="Times New Roman"/>
              </a:rPr>
              <a:t> динамики;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балл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― минимальная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динамика; </a:t>
            </a:r>
            <a:r>
              <a:rPr sz="1600" dirty="0">
                <a:latin typeface="Times New Roman"/>
                <a:cs typeface="Times New Roman"/>
              </a:rPr>
              <a:t>2 балла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― </a:t>
            </a:r>
            <a:r>
              <a:rPr sz="1600" spc="-10" dirty="0">
                <a:latin typeface="Times New Roman"/>
                <a:cs typeface="Times New Roman"/>
              </a:rPr>
              <a:t>удовлетворительная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динамика;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3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балла ―</a:t>
            </a:r>
          </a:p>
          <a:p>
            <a:pPr marL="12700">
              <a:lnSpc>
                <a:spcPts val="2230"/>
              </a:lnSpc>
            </a:pPr>
            <a:r>
              <a:rPr sz="1600" spc="-10" dirty="0">
                <a:latin typeface="Times New Roman"/>
                <a:cs typeface="Times New Roman"/>
              </a:rPr>
              <a:t>значительная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динамика).</a:t>
            </a:r>
            <a:endParaRPr sz="1600" dirty="0">
              <a:latin typeface="Times New Roman"/>
              <a:cs typeface="Times New Roman"/>
            </a:endParaRPr>
          </a:p>
          <a:p>
            <a:pPr marL="12700" marR="1009015">
              <a:lnSpc>
                <a:spcPts val="2270"/>
              </a:lnSpc>
              <a:spcBef>
                <a:spcPts val="1030"/>
              </a:spcBef>
              <a:buAutoNum type="arabicParenR" startAt="4"/>
              <a:tabLst>
                <a:tab pos="301625" algn="l"/>
              </a:tabLst>
            </a:pPr>
            <a:r>
              <a:rPr sz="1600" spc="-5" dirty="0">
                <a:latin typeface="Times New Roman"/>
                <a:cs typeface="Times New Roman"/>
              </a:rPr>
              <a:t>Документы,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которых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отражаются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индивидуальные </a:t>
            </a:r>
            <a:r>
              <a:rPr sz="1600" spc="-30" dirty="0">
                <a:latin typeface="Times New Roman"/>
                <a:cs typeface="Times New Roman"/>
              </a:rPr>
              <a:t>результаты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каждого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обучающегося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(дневник</a:t>
            </a:r>
            <a:r>
              <a:rPr sz="1600" spc="-15" dirty="0">
                <a:latin typeface="Times New Roman"/>
                <a:cs typeface="Times New Roman"/>
              </a:rPr>
              <a:t> наблюдений)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результаты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всего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класса.</a:t>
            </a:r>
          </a:p>
          <a:p>
            <a:pPr marL="300990" indent="-288925">
              <a:lnSpc>
                <a:spcPts val="2395"/>
              </a:lnSpc>
              <a:spcBef>
                <a:spcPts val="710"/>
              </a:spcBef>
              <a:buAutoNum type="arabicParenR" startAt="4"/>
              <a:tabLst>
                <a:tab pos="301625" algn="l"/>
              </a:tabLst>
            </a:pPr>
            <a:r>
              <a:rPr sz="1600" spc="-5" dirty="0">
                <a:latin typeface="Times New Roman"/>
                <a:cs typeface="Times New Roman"/>
              </a:rPr>
              <a:t>Материалы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для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проведения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процедуры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оценки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личностных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результатов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(диагностические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ts val="2395"/>
              </a:lnSpc>
            </a:pPr>
            <a:r>
              <a:rPr sz="1600" spc="-5" dirty="0">
                <a:latin typeface="Times New Roman"/>
                <a:cs typeface="Times New Roman"/>
              </a:rPr>
              <a:t>материалы).</a:t>
            </a:r>
            <a:endParaRPr sz="1600" dirty="0">
              <a:latin typeface="Times New Roman"/>
              <a:cs typeface="Times New Roman"/>
            </a:endParaRPr>
          </a:p>
          <a:p>
            <a:pPr marL="12700" marR="484505">
              <a:lnSpc>
                <a:spcPts val="2270"/>
              </a:lnSpc>
              <a:spcBef>
                <a:spcPts val="1045"/>
              </a:spcBef>
              <a:buAutoNum type="arabicParenR" startAt="6"/>
              <a:tabLst>
                <a:tab pos="301625" algn="l"/>
              </a:tabLst>
            </a:pPr>
            <a:r>
              <a:rPr sz="1600" spc="-5" dirty="0">
                <a:latin typeface="Times New Roman"/>
                <a:cs typeface="Times New Roman"/>
              </a:rPr>
              <a:t>Локальные </a:t>
            </a:r>
            <a:r>
              <a:rPr sz="1600" spc="-10" dirty="0">
                <a:latin typeface="Times New Roman"/>
                <a:cs typeface="Times New Roman"/>
              </a:rPr>
              <a:t>акты образовательной </a:t>
            </a:r>
            <a:r>
              <a:rPr sz="1600" dirty="0">
                <a:latin typeface="Times New Roman"/>
                <a:cs typeface="Times New Roman"/>
              </a:rPr>
              <a:t>организации, </a:t>
            </a:r>
            <a:r>
              <a:rPr sz="1600" spc="-10" dirty="0">
                <a:latin typeface="Times New Roman"/>
                <a:cs typeface="Times New Roman"/>
              </a:rPr>
              <a:t>регламентирующие </a:t>
            </a:r>
            <a:r>
              <a:rPr sz="1600" spc="5" dirty="0">
                <a:latin typeface="Times New Roman"/>
                <a:cs typeface="Times New Roman"/>
              </a:rPr>
              <a:t>все вопросы </a:t>
            </a:r>
            <a:r>
              <a:rPr sz="1600" spc="-5" dirty="0">
                <a:latin typeface="Times New Roman"/>
                <a:cs typeface="Times New Roman"/>
              </a:rPr>
              <a:t>проведения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оценки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результатов.</a:t>
            </a:r>
            <a:endParaRPr sz="1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402646" y="612395"/>
            <a:ext cx="339090" cy="273685"/>
            <a:chOff x="5870194" y="612394"/>
            <a:chExt cx="452120" cy="273685"/>
          </a:xfrm>
        </p:grpSpPr>
        <p:sp>
          <p:nvSpPr>
            <p:cNvPr id="5" name="object 5"/>
            <p:cNvSpPr/>
            <p:nvPr/>
          </p:nvSpPr>
          <p:spPr>
            <a:xfrm>
              <a:off x="5876544" y="618744"/>
              <a:ext cx="439420" cy="260985"/>
            </a:xfrm>
            <a:custGeom>
              <a:avLst/>
              <a:gdLst/>
              <a:ahLst/>
              <a:cxnLst/>
              <a:rect l="l" t="t" r="r" b="b"/>
              <a:pathLst>
                <a:path w="439420" h="260984">
                  <a:moveTo>
                    <a:pt x="329183" y="0"/>
                  </a:moveTo>
                  <a:lnTo>
                    <a:pt x="109727" y="0"/>
                  </a:lnTo>
                  <a:lnTo>
                    <a:pt x="109727" y="130301"/>
                  </a:lnTo>
                  <a:lnTo>
                    <a:pt x="0" y="130301"/>
                  </a:lnTo>
                  <a:lnTo>
                    <a:pt x="219455" y="260603"/>
                  </a:lnTo>
                  <a:lnTo>
                    <a:pt x="438911" y="130301"/>
                  </a:lnTo>
                  <a:lnTo>
                    <a:pt x="329183" y="130301"/>
                  </a:lnTo>
                  <a:lnTo>
                    <a:pt x="32918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876544" y="618744"/>
              <a:ext cx="439420" cy="260985"/>
            </a:xfrm>
            <a:custGeom>
              <a:avLst/>
              <a:gdLst/>
              <a:ahLst/>
              <a:cxnLst/>
              <a:rect l="l" t="t" r="r" b="b"/>
              <a:pathLst>
                <a:path w="439420" h="260984">
                  <a:moveTo>
                    <a:pt x="0" y="130301"/>
                  </a:moveTo>
                  <a:lnTo>
                    <a:pt x="109727" y="130301"/>
                  </a:lnTo>
                  <a:lnTo>
                    <a:pt x="109727" y="0"/>
                  </a:lnTo>
                  <a:lnTo>
                    <a:pt x="329183" y="0"/>
                  </a:lnTo>
                  <a:lnTo>
                    <a:pt x="329183" y="130301"/>
                  </a:lnTo>
                  <a:lnTo>
                    <a:pt x="438911" y="130301"/>
                  </a:lnTo>
                  <a:lnTo>
                    <a:pt x="219455" y="260603"/>
                  </a:lnTo>
                  <a:lnTo>
                    <a:pt x="0" y="130301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4445260" y="1628800"/>
            <a:ext cx="339090" cy="261620"/>
            <a:chOff x="5870194" y="1250950"/>
            <a:chExt cx="452120" cy="261620"/>
          </a:xfrm>
        </p:grpSpPr>
        <p:sp>
          <p:nvSpPr>
            <p:cNvPr id="8" name="object 8"/>
            <p:cNvSpPr/>
            <p:nvPr/>
          </p:nvSpPr>
          <p:spPr>
            <a:xfrm>
              <a:off x="5876544" y="1257300"/>
              <a:ext cx="439420" cy="248920"/>
            </a:xfrm>
            <a:custGeom>
              <a:avLst/>
              <a:gdLst/>
              <a:ahLst/>
              <a:cxnLst/>
              <a:rect l="l" t="t" r="r" b="b"/>
              <a:pathLst>
                <a:path w="439420" h="248919">
                  <a:moveTo>
                    <a:pt x="329183" y="0"/>
                  </a:moveTo>
                  <a:lnTo>
                    <a:pt x="109727" y="0"/>
                  </a:lnTo>
                  <a:lnTo>
                    <a:pt x="109727" y="124205"/>
                  </a:lnTo>
                  <a:lnTo>
                    <a:pt x="0" y="124205"/>
                  </a:lnTo>
                  <a:lnTo>
                    <a:pt x="219455" y="248412"/>
                  </a:lnTo>
                  <a:lnTo>
                    <a:pt x="438911" y="124205"/>
                  </a:lnTo>
                  <a:lnTo>
                    <a:pt x="329183" y="124205"/>
                  </a:lnTo>
                  <a:lnTo>
                    <a:pt x="32918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876544" y="1257300"/>
              <a:ext cx="439420" cy="248920"/>
            </a:xfrm>
            <a:custGeom>
              <a:avLst/>
              <a:gdLst/>
              <a:ahLst/>
              <a:cxnLst/>
              <a:rect l="l" t="t" r="r" b="b"/>
              <a:pathLst>
                <a:path w="439420" h="248919">
                  <a:moveTo>
                    <a:pt x="0" y="124205"/>
                  </a:moveTo>
                  <a:lnTo>
                    <a:pt x="109727" y="124205"/>
                  </a:lnTo>
                  <a:lnTo>
                    <a:pt x="109727" y="0"/>
                  </a:lnTo>
                  <a:lnTo>
                    <a:pt x="329183" y="0"/>
                  </a:lnTo>
                  <a:lnTo>
                    <a:pt x="329183" y="124205"/>
                  </a:lnTo>
                  <a:lnTo>
                    <a:pt x="438911" y="124205"/>
                  </a:lnTo>
                  <a:lnTo>
                    <a:pt x="219455" y="248412"/>
                  </a:lnTo>
                  <a:lnTo>
                    <a:pt x="0" y="12420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9659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2334" y="134874"/>
            <a:ext cx="8690134" cy="59349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330450" indent="2366645" algn="ctr">
              <a:lnSpc>
                <a:spcPct val="100000"/>
              </a:lnSpc>
              <a:spcBef>
                <a:spcPts val="100"/>
              </a:spcBef>
            </a:pPr>
            <a:endParaRPr lang="ru-RU" sz="1600" b="1" spc="-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2330450" indent="2366645" algn="ctr">
              <a:lnSpc>
                <a:spcPct val="100000"/>
              </a:lnSpc>
              <a:spcBef>
                <a:spcPts val="100"/>
              </a:spcBef>
            </a:pPr>
            <a:r>
              <a:rPr sz="1600" b="1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Коррекционный</a:t>
            </a:r>
            <a:r>
              <a:rPr sz="16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курс</a:t>
            </a:r>
            <a:r>
              <a:rPr sz="16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"Ритмика".</a:t>
            </a:r>
            <a:endParaRPr sz="1600" dirty="0">
              <a:latin typeface="Times New Roman"/>
              <a:cs typeface="Times New Roman"/>
            </a:endParaRPr>
          </a:p>
          <a:p>
            <a:pPr marL="241300" marR="508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-5" dirty="0">
                <a:latin typeface="Times New Roman"/>
                <a:cs typeface="Times New Roman"/>
              </a:rPr>
              <a:t>Основные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задачи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реализации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содержания: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Развитие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умения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слушать </a:t>
            </a:r>
            <a:r>
              <a:rPr sz="1600" spc="-35" dirty="0">
                <a:latin typeface="Times New Roman"/>
                <a:cs typeface="Times New Roman"/>
              </a:rPr>
              <a:t>музыку,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выполнять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под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музыку </a:t>
            </a:r>
            <a:r>
              <a:rPr sz="1600" dirty="0">
                <a:latin typeface="Times New Roman"/>
                <a:cs typeface="Times New Roman"/>
              </a:rPr>
              <a:t> различные </a:t>
            </a:r>
            <a:r>
              <a:rPr sz="1600" spc="-5" dirty="0">
                <a:latin typeface="Times New Roman"/>
                <a:cs typeface="Times New Roman"/>
              </a:rPr>
              <a:t>движения,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том </a:t>
            </a:r>
            <a:r>
              <a:rPr sz="1600" spc="-5" dirty="0">
                <a:latin typeface="Times New Roman"/>
                <a:cs typeface="Times New Roman"/>
              </a:rPr>
              <a:t>числе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танцевальные,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речевым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сопровождением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или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пением.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Развитие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координации</a:t>
            </a:r>
            <a:r>
              <a:rPr sz="1600" spc="-5" dirty="0">
                <a:latin typeface="Times New Roman"/>
                <a:cs typeface="Times New Roman"/>
              </a:rPr>
              <a:t> движений,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чувства</a:t>
            </a:r>
            <a:r>
              <a:rPr sz="1600" dirty="0">
                <a:latin typeface="Times New Roman"/>
                <a:cs typeface="Times New Roman"/>
              </a:rPr>
              <a:t> ритма, темпа, </a:t>
            </a:r>
            <a:r>
              <a:rPr sz="1600" spc="-10" dirty="0">
                <a:latin typeface="Times New Roman"/>
                <a:cs typeface="Times New Roman"/>
              </a:rPr>
              <a:t>коррекция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общей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речевой </a:t>
            </a:r>
            <a:r>
              <a:rPr sz="1600" spc="-5" dirty="0">
                <a:latin typeface="Times New Roman"/>
                <a:cs typeface="Times New Roman"/>
              </a:rPr>
              <a:t>моторики,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пространственной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ориентировки.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Привитие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навыков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участия в </a:t>
            </a:r>
            <a:r>
              <a:rPr sz="1600" spc="-15" dirty="0">
                <a:latin typeface="Times New Roman"/>
                <a:cs typeface="Times New Roman"/>
              </a:rPr>
              <a:t>коллективной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творческой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деятельности.</a:t>
            </a:r>
          </a:p>
          <a:p>
            <a:pPr marL="12700" algn="ctr">
              <a:lnSpc>
                <a:spcPct val="100000"/>
              </a:lnSpc>
              <a:spcBef>
                <a:spcPts val="5"/>
              </a:spcBef>
            </a:pPr>
            <a:endParaRPr lang="ru-RU" sz="1600" b="1" spc="-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5"/>
              </a:spcBef>
            </a:pPr>
            <a:r>
              <a:rPr sz="1600" b="1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Коррекционный</a:t>
            </a:r>
            <a:r>
              <a:rPr sz="1600" b="1" spc="-4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курс</a:t>
            </a:r>
            <a:r>
              <a:rPr sz="16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"Логопедические</a:t>
            </a:r>
            <a:r>
              <a:rPr sz="1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занятия".</a:t>
            </a:r>
            <a:endParaRPr sz="1600" dirty="0">
              <a:latin typeface="Times New Roman"/>
              <a:cs typeface="Times New Roman"/>
            </a:endParaRPr>
          </a:p>
          <a:p>
            <a:pPr marL="241300" marR="54229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-5" dirty="0">
                <a:latin typeface="Times New Roman"/>
                <a:cs typeface="Times New Roman"/>
              </a:rPr>
              <a:t>Основные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задачи </a:t>
            </a:r>
            <a:r>
              <a:rPr sz="1600" dirty="0">
                <a:latin typeface="Times New Roman"/>
                <a:cs typeface="Times New Roman"/>
              </a:rPr>
              <a:t>реализации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содержания: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Формирование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развитие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различных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видов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устной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речи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(разговорно-диалогической,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описательно-повествовательной)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на</a:t>
            </a:r>
            <a:r>
              <a:rPr sz="1600" spc="5" dirty="0">
                <a:latin typeface="Times New Roman"/>
                <a:cs typeface="Times New Roman"/>
              </a:rPr>
              <a:t> основе</a:t>
            </a:r>
            <a:r>
              <a:rPr sz="1600" spc="-5" dirty="0">
                <a:latin typeface="Times New Roman"/>
                <a:cs typeface="Times New Roman"/>
              </a:rPr>
              <a:t> обогащения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 err="1">
                <a:latin typeface="Times New Roman"/>
                <a:cs typeface="Times New Roman"/>
              </a:rPr>
              <a:t>знаний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latin typeface="Times New Roman"/>
                <a:cs typeface="Times New Roman"/>
              </a:rPr>
              <a:t>об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spc="-5" dirty="0" err="1" smtClean="0">
                <a:latin typeface="Times New Roman"/>
                <a:cs typeface="Times New Roman"/>
              </a:rPr>
              <a:t>окружающей</a:t>
            </a:r>
            <a:r>
              <a:rPr sz="1600" spc="-10" dirty="0" smtClean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действительности.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Обогащение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развитие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словаря,</a:t>
            </a:r>
            <a:r>
              <a:rPr sz="1600" spc="-10" dirty="0">
                <a:latin typeface="Times New Roman"/>
                <a:cs typeface="Times New Roman"/>
              </a:rPr>
              <a:t> уточнение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значения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слова, развитие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лексической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системности,</a:t>
            </a:r>
            <a:r>
              <a:rPr sz="1600" spc="-5" dirty="0">
                <a:latin typeface="Times New Roman"/>
                <a:cs typeface="Times New Roman"/>
              </a:rPr>
              <a:t> формирование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семантических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полей.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Развитие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совершенствование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грамматического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строя</a:t>
            </a:r>
            <a:r>
              <a:rPr sz="1600" spc="-10" dirty="0">
                <a:latin typeface="Times New Roman"/>
                <a:cs typeface="Times New Roman"/>
              </a:rPr>
              <a:t> речи.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Развитие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связной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речи.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Коррекция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недостатков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письменной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речи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(чтения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письма).</a:t>
            </a:r>
            <a:endParaRPr sz="160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5"/>
              </a:spcBef>
            </a:pPr>
            <a:endParaRPr lang="ru-RU" sz="1600" b="1" spc="-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5"/>
              </a:spcBef>
            </a:pPr>
            <a:r>
              <a:rPr sz="1600" b="1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Коррекционный</a:t>
            </a:r>
            <a:r>
              <a:rPr sz="1600" b="1" spc="-4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курс</a:t>
            </a:r>
            <a:r>
              <a:rPr sz="1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"Психокоррекционные</a:t>
            </a:r>
            <a:r>
              <a:rPr sz="16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занятия".</a:t>
            </a:r>
            <a:endParaRPr sz="1600" dirty="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-5" dirty="0">
                <a:latin typeface="Times New Roman"/>
                <a:cs typeface="Times New Roman"/>
              </a:rPr>
              <a:t>Основные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задачи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реализации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содержания: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Формирование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учебной </a:t>
            </a:r>
            <a:r>
              <a:rPr sz="1600" spc="-10" dirty="0">
                <a:latin typeface="Times New Roman"/>
                <a:cs typeface="Times New Roman"/>
              </a:rPr>
              <a:t>мотивации,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 err="1">
                <a:latin typeface="Times New Roman"/>
                <a:cs typeface="Times New Roman"/>
              </a:rPr>
              <a:t>стимуляция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5" dirty="0" err="1" smtClean="0">
                <a:latin typeface="Times New Roman"/>
                <a:cs typeface="Times New Roman"/>
              </a:rPr>
              <a:t>сенсорно-</a:t>
            </a:r>
            <a:r>
              <a:rPr sz="1600" spc="-5" dirty="0" err="1" smtClean="0">
                <a:latin typeface="Times New Roman"/>
                <a:cs typeface="Times New Roman"/>
              </a:rPr>
              <a:t>перцептивных</a:t>
            </a:r>
            <a:r>
              <a:rPr sz="1600" spc="-5" dirty="0">
                <a:latin typeface="Times New Roman"/>
                <a:cs typeface="Times New Roman"/>
              </a:rPr>
              <a:t>,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мнемических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интеллектуальных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процессов.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Гармонизация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психоэмоционального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состояния,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формирование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позитивного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отношения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к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своему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"Я",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повышение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уверенности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-5" dirty="0" err="1" smtClean="0">
                <a:latin typeface="Times New Roman"/>
                <a:cs typeface="Times New Roman"/>
              </a:rPr>
              <a:t>себе</a:t>
            </a:r>
            <a:r>
              <a:rPr sz="1600" spc="-5" dirty="0" smtClean="0">
                <a:latin typeface="Times New Roman"/>
                <a:cs typeface="Times New Roman"/>
              </a:rPr>
              <a:t>,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sz="1600" spc="-5" dirty="0" err="1" smtClean="0">
                <a:latin typeface="Times New Roman"/>
                <a:cs typeface="Times New Roman"/>
              </a:rPr>
              <a:t>развитие</a:t>
            </a:r>
            <a:r>
              <a:rPr sz="1600" spc="10" dirty="0" smtClean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самостоятельности,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формирование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навыков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самоконтроля.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Развитие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Times New Roman"/>
                <a:cs typeface="Times New Roman"/>
              </a:rPr>
              <a:t>способности</a:t>
            </a:r>
            <a:r>
              <a:rPr sz="1600" dirty="0">
                <a:latin typeface="Times New Roman"/>
                <a:cs typeface="Times New Roman"/>
              </a:rPr>
              <a:t> к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10" dirty="0" err="1" smtClean="0">
                <a:latin typeface="Times New Roman"/>
                <a:cs typeface="Times New Roman"/>
              </a:rPr>
              <a:t>эмпатии</a:t>
            </a:r>
            <a:r>
              <a:rPr sz="1600" spc="-10" dirty="0" smtClean="0">
                <a:latin typeface="Times New Roman"/>
                <a:cs typeface="Times New Roman"/>
              </a:rPr>
              <a:t>,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sz="1600" spc="-5" dirty="0" err="1" smtClean="0">
                <a:latin typeface="Times New Roman"/>
                <a:cs typeface="Times New Roman"/>
              </a:rPr>
              <a:t>сопереживанию</a:t>
            </a:r>
            <a:r>
              <a:rPr sz="1600" spc="-5" dirty="0">
                <a:latin typeface="Times New Roman"/>
                <a:cs typeface="Times New Roman"/>
              </a:rPr>
              <a:t>; формирование </a:t>
            </a:r>
            <a:r>
              <a:rPr sz="1600" spc="-10" dirty="0">
                <a:latin typeface="Times New Roman"/>
                <a:cs typeface="Times New Roman"/>
              </a:rPr>
              <a:t>продуктивных </a:t>
            </a:r>
            <a:r>
              <a:rPr sz="1600" spc="-5" dirty="0">
                <a:latin typeface="Times New Roman"/>
                <a:cs typeface="Times New Roman"/>
              </a:rPr>
              <a:t>видов взаимоотношений </a:t>
            </a:r>
            <a:r>
              <a:rPr sz="1600" dirty="0">
                <a:latin typeface="Times New Roman"/>
                <a:cs typeface="Times New Roman"/>
              </a:rPr>
              <a:t>с </a:t>
            </a:r>
            <a:r>
              <a:rPr sz="1600" spc="-5" dirty="0">
                <a:latin typeface="Times New Roman"/>
                <a:cs typeface="Times New Roman"/>
              </a:rPr>
              <a:t>окружающими </a:t>
            </a:r>
            <a:r>
              <a:rPr sz="1600" dirty="0">
                <a:latin typeface="Times New Roman"/>
                <a:cs typeface="Times New Roman"/>
              </a:rPr>
              <a:t>(в семье,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классе), повышение </a:t>
            </a:r>
            <a:r>
              <a:rPr sz="1600" spc="-5" dirty="0">
                <a:latin typeface="Times New Roman"/>
                <a:cs typeface="Times New Roman"/>
              </a:rPr>
              <a:t>социального статуса </a:t>
            </a:r>
            <a:r>
              <a:rPr sz="1600" spc="-10" dirty="0">
                <a:latin typeface="Times New Roman"/>
                <a:cs typeface="Times New Roman"/>
              </a:rPr>
              <a:t>ребенка </a:t>
            </a: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-15" dirty="0">
                <a:latin typeface="Times New Roman"/>
                <a:cs typeface="Times New Roman"/>
              </a:rPr>
              <a:t>коллективе, </a:t>
            </a:r>
            <a:r>
              <a:rPr sz="1600" spc="-5" dirty="0">
                <a:latin typeface="Times New Roman"/>
                <a:cs typeface="Times New Roman"/>
              </a:rPr>
              <a:t>формирование </a:t>
            </a:r>
            <a:r>
              <a:rPr sz="1600" dirty="0">
                <a:latin typeface="Times New Roman"/>
                <a:cs typeface="Times New Roman"/>
              </a:rPr>
              <a:t>и развитие </a:t>
            </a:r>
            <a:r>
              <a:rPr sz="1600" spc="-20" dirty="0">
                <a:latin typeface="Times New Roman"/>
                <a:cs typeface="Times New Roman"/>
              </a:rPr>
              <a:t>навыков </a:t>
            </a:r>
            <a:r>
              <a:rPr sz="1600" spc="-48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социального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поведения.</a:t>
            </a:r>
            <a:endParaRPr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1403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348880"/>
            <a:ext cx="49237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27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5736" y="764704"/>
            <a:ext cx="468530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ФЗ</a:t>
            </a:r>
            <a:r>
              <a:rPr sz="2400" spc="-35" dirty="0"/>
              <a:t> </a:t>
            </a:r>
            <a:r>
              <a:rPr sz="2400" dirty="0"/>
              <a:t>«Об</a:t>
            </a:r>
            <a:r>
              <a:rPr sz="2400" spc="-35" dirty="0"/>
              <a:t> </a:t>
            </a:r>
            <a:r>
              <a:rPr sz="2400" spc="-10" dirty="0"/>
              <a:t>образовании</a:t>
            </a:r>
            <a:r>
              <a:rPr sz="2400" spc="5" dirty="0"/>
              <a:t> </a:t>
            </a:r>
            <a:r>
              <a:rPr sz="2400" dirty="0"/>
              <a:t>в</a:t>
            </a:r>
            <a:r>
              <a:rPr sz="2400" spc="-20" dirty="0"/>
              <a:t> </a:t>
            </a:r>
            <a:r>
              <a:rPr sz="2400" spc="-10" dirty="0"/>
              <a:t>РФ»: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323528" y="1844824"/>
            <a:ext cx="8424936" cy="34067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Статья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2:</a:t>
            </a:r>
            <a:endParaRPr sz="20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федеральная</a:t>
            </a:r>
            <a:r>
              <a:rPr sz="20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основная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общеобразовательная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программа 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учебно-методическая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документация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(федеральный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учебный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план,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федеральный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календарный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учебный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график,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федеральные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рабочие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программы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учебных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предметов,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курсов,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дисциплин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(модулей),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иных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компонентов,</a:t>
            </a:r>
            <a:r>
              <a:rPr sz="2000" spc="-5" dirty="0">
                <a:latin typeface="Times New Roman"/>
                <a:cs typeface="Times New Roman"/>
              </a:rPr>
              <a:t> федеральная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рабочая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программа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воспитания,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федеральный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календарный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план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воспитательной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 err="1">
                <a:latin typeface="Times New Roman"/>
                <a:cs typeface="Times New Roman"/>
              </a:rPr>
              <a:t>работы</a:t>
            </a:r>
            <a:r>
              <a:rPr sz="2000" spc="-5" dirty="0" smtClean="0">
                <a:latin typeface="Times New Roman"/>
                <a:cs typeface="Times New Roman"/>
              </a:rPr>
              <a:t>),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dirty="0" err="1" smtClean="0">
                <a:latin typeface="Times New Roman"/>
                <a:cs typeface="Times New Roman"/>
              </a:rPr>
              <a:t>определяющая</a:t>
            </a:r>
            <a:r>
              <a:rPr sz="2000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единые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15" dirty="0">
                <a:latin typeface="Times New Roman"/>
                <a:cs typeface="Times New Roman"/>
              </a:rPr>
              <a:t>Российской </a:t>
            </a:r>
            <a:r>
              <a:rPr sz="2000" spc="-5" dirty="0">
                <a:latin typeface="Times New Roman"/>
                <a:cs typeface="Times New Roman"/>
              </a:rPr>
              <a:t>Федерации </a:t>
            </a:r>
            <a:r>
              <a:rPr sz="2000" dirty="0">
                <a:latin typeface="Times New Roman"/>
                <a:cs typeface="Times New Roman"/>
              </a:rPr>
              <a:t>базовые </a:t>
            </a:r>
            <a:r>
              <a:rPr sz="2000" spc="-10" dirty="0">
                <a:latin typeface="Times New Roman"/>
                <a:cs typeface="Times New Roman"/>
              </a:rPr>
              <a:t>объем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10" dirty="0">
                <a:latin typeface="Times New Roman"/>
                <a:cs typeface="Times New Roman"/>
              </a:rPr>
              <a:t>содержание </a:t>
            </a:r>
            <a:r>
              <a:rPr sz="2000" spc="-5" dirty="0">
                <a:latin typeface="Times New Roman"/>
                <a:cs typeface="Times New Roman"/>
              </a:rPr>
              <a:t>образования 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определенного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уровня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(или)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определенной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направленности,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планируемые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результаты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освоения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образовательной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программы.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815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185" y="692696"/>
            <a:ext cx="8402479" cy="506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41300" algn="l"/>
              </a:tabLst>
            </a:pPr>
            <a:r>
              <a:rPr sz="1600" dirty="0">
                <a:latin typeface="Times New Roman"/>
                <a:cs typeface="Times New Roman"/>
              </a:rPr>
              <a:t>Освоение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обучающимися </a:t>
            </a:r>
            <a:r>
              <a:rPr sz="1600" spc="-55" dirty="0">
                <a:latin typeface="Times New Roman"/>
                <a:cs typeface="Times New Roman"/>
              </a:rPr>
              <a:t>ФАООП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 err="1" smtClean="0">
                <a:latin typeface="Times New Roman"/>
                <a:cs typeface="Times New Roman"/>
              </a:rPr>
              <a:t>предполагает</a:t>
            </a:r>
            <a:r>
              <a:rPr sz="1600" spc="-25" dirty="0" smtClean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достижение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ими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20" dirty="0" err="1">
                <a:latin typeface="Times New Roman"/>
                <a:cs typeface="Times New Roman"/>
              </a:rPr>
              <a:t>двух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latin typeface="Times New Roman"/>
                <a:cs typeface="Times New Roman"/>
              </a:rPr>
              <a:t>видов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spc="-25" dirty="0" err="1" smtClean="0">
                <a:latin typeface="Times New Roman"/>
                <a:cs typeface="Times New Roman"/>
              </a:rPr>
              <a:t>результатов</a:t>
            </a:r>
            <a:r>
              <a:rPr sz="1600" spc="-25" dirty="0">
                <a:latin typeface="Times New Roman"/>
                <a:cs typeface="Times New Roman"/>
              </a:rPr>
              <a:t>: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личностных</a:t>
            </a:r>
            <a:r>
              <a:rPr sz="1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предметных.</a:t>
            </a:r>
            <a:endParaRPr sz="1600" dirty="0">
              <a:latin typeface="Times New Roman"/>
              <a:cs typeface="Times New Roman"/>
            </a:endParaRPr>
          </a:p>
          <a:p>
            <a:pPr marL="241300" marR="274955" indent="-228600" algn="just">
              <a:lnSpc>
                <a:spcPct val="100000"/>
              </a:lnSpc>
              <a:spcBef>
                <a:spcPts val="1200"/>
              </a:spcBef>
              <a:buFont typeface="Arial MT"/>
              <a:buChar char="•"/>
              <a:tabLst>
                <a:tab pos="241300" algn="l"/>
              </a:tabLst>
            </a:pP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-10" dirty="0">
                <a:latin typeface="Times New Roman"/>
                <a:cs typeface="Times New Roman"/>
              </a:rPr>
              <a:t>структуре </a:t>
            </a:r>
            <a:r>
              <a:rPr sz="1600" spc="-5" dirty="0">
                <a:latin typeface="Times New Roman"/>
                <a:cs typeface="Times New Roman"/>
              </a:rPr>
              <a:t>планируемых </a:t>
            </a:r>
            <a:r>
              <a:rPr sz="1600" spc="-25" dirty="0">
                <a:latin typeface="Times New Roman"/>
                <a:cs typeface="Times New Roman"/>
              </a:rPr>
              <a:t>результатов </a:t>
            </a:r>
            <a:r>
              <a:rPr sz="1600" spc="-5" dirty="0">
                <a:latin typeface="Times New Roman"/>
                <a:cs typeface="Times New Roman"/>
              </a:rPr>
              <a:t>ведущее </a:t>
            </a:r>
            <a:r>
              <a:rPr sz="1600" spc="5" dirty="0">
                <a:latin typeface="Times New Roman"/>
                <a:cs typeface="Times New Roman"/>
              </a:rPr>
              <a:t>место </a:t>
            </a:r>
            <a:r>
              <a:rPr sz="1600" dirty="0">
                <a:latin typeface="Times New Roman"/>
                <a:cs typeface="Times New Roman"/>
              </a:rPr>
              <a:t>принадлежит </a:t>
            </a:r>
            <a:r>
              <a:rPr sz="1600" spc="5" dirty="0">
                <a:latin typeface="Times New Roman"/>
                <a:cs typeface="Times New Roman"/>
              </a:rPr>
              <a:t>личностным </a:t>
            </a:r>
            <a:r>
              <a:rPr sz="1600" spc="-20" dirty="0">
                <a:latin typeface="Times New Roman"/>
                <a:cs typeface="Times New Roman"/>
              </a:rPr>
              <a:t>результатам,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поскольку</a:t>
            </a:r>
            <a:r>
              <a:rPr sz="1600" dirty="0">
                <a:latin typeface="Times New Roman"/>
                <a:cs typeface="Times New Roman"/>
              </a:rPr>
              <a:t> именно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они </a:t>
            </a:r>
            <a:r>
              <a:rPr sz="1600" spc="-5" dirty="0">
                <a:latin typeface="Times New Roman"/>
                <a:cs typeface="Times New Roman"/>
              </a:rPr>
              <a:t>обеспечивают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овладение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комплексом </a:t>
            </a:r>
            <a:r>
              <a:rPr sz="1600" dirty="0">
                <a:latin typeface="Times New Roman"/>
                <a:cs typeface="Times New Roman"/>
              </a:rPr>
              <a:t>социальных (</a:t>
            </a:r>
            <a:r>
              <a:rPr sz="1600" dirty="0" err="1" smtClean="0">
                <a:latin typeface="Times New Roman"/>
                <a:cs typeface="Times New Roman"/>
              </a:rPr>
              <a:t>жизненных</a:t>
            </a:r>
            <a:r>
              <a:rPr sz="1600" dirty="0" smtClean="0">
                <a:latin typeface="Times New Roman"/>
                <a:cs typeface="Times New Roman"/>
              </a:rPr>
              <a:t>)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spc="-15" dirty="0" err="1" smtClean="0">
                <a:latin typeface="Times New Roman"/>
                <a:cs typeface="Times New Roman"/>
              </a:rPr>
              <a:t>компетенций</a:t>
            </a:r>
            <a:r>
              <a:rPr sz="1600" spc="-15" dirty="0">
                <a:latin typeface="Times New Roman"/>
                <a:cs typeface="Times New Roman"/>
              </a:rPr>
              <a:t>, </a:t>
            </a:r>
            <a:r>
              <a:rPr sz="1600" spc="-20" dirty="0">
                <a:latin typeface="Times New Roman"/>
                <a:cs typeface="Times New Roman"/>
              </a:rPr>
              <a:t>необходимых </a:t>
            </a:r>
            <a:r>
              <a:rPr sz="1600" dirty="0">
                <a:latin typeface="Times New Roman"/>
                <a:cs typeface="Times New Roman"/>
              </a:rPr>
              <a:t>для достижения </a:t>
            </a:r>
            <a:r>
              <a:rPr sz="1600" spc="5" dirty="0">
                <a:latin typeface="Times New Roman"/>
                <a:cs typeface="Times New Roman"/>
              </a:rPr>
              <a:t>основной </a:t>
            </a:r>
            <a:r>
              <a:rPr sz="1600" dirty="0">
                <a:latin typeface="Times New Roman"/>
                <a:cs typeface="Times New Roman"/>
              </a:rPr>
              <a:t>цели </a:t>
            </a:r>
            <a:r>
              <a:rPr sz="1600" spc="-5" dirty="0">
                <a:latin typeface="Times New Roman"/>
                <a:cs typeface="Times New Roman"/>
              </a:rPr>
              <a:t>современного </a:t>
            </a:r>
            <a:r>
              <a:rPr sz="1600" dirty="0">
                <a:latin typeface="Times New Roman"/>
                <a:cs typeface="Times New Roman"/>
              </a:rPr>
              <a:t>образования - 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введения </a:t>
            </a:r>
            <a:r>
              <a:rPr sz="1600" spc="-15" dirty="0">
                <a:latin typeface="Times New Roman"/>
                <a:cs typeface="Times New Roman"/>
              </a:rPr>
              <a:t>обучающихся </a:t>
            </a:r>
            <a:r>
              <a:rPr sz="1600" dirty="0">
                <a:latin typeface="Times New Roman"/>
                <a:cs typeface="Times New Roman"/>
              </a:rPr>
              <a:t>с </a:t>
            </a:r>
            <a:r>
              <a:rPr sz="1600" spc="-5" dirty="0">
                <a:latin typeface="Times New Roman"/>
                <a:cs typeface="Times New Roman"/>
              </a:rPr>
              <a:t>умственной </a:t>
            </a:r>
            <a:r>
              <a:rPr sz="1600" spc="5" dirty="0">
                <a:latin typeface="Times New Roman"/>
                <a:cs typeface="Times New Roman"/>
              </a:rPr>
              <a:t>отсталостью </a:t>
            </a:r>
            <a:r>
              <a:rPr sz="1600" spc="-5" dirty="0">
                <a:latin typeface="Times New Roman"/>
                <a:cs typeface="Times New Roman"/>
              </a:rPr>
              <a:t>(интеллектуальными </a:t>
            </a:r>
            <a:r>
              <a:rPr sz="1600" dirty="0">
                <a:latin typeface="Times New Roman"/>
                <a:cs typeface="Times New Roman"/>
              </a:rPr>
              <a:t>нарушениями) в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культуру,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овладение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ими </a:t>
            </a:r>
            <a:r>
              <a:rPr sz="1600" spc="-15" dirty="0">
                <a:latin typeface="Times New Roman"/>
                <a:cs typeface="Times New Roman"/>
              </a:rPr>
              <a:t>социокультурным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опытом.</a:t>
            </a:r>
            <a:endParaRPr sz="1600" dirty="0">
              <a:latin typeface="Times New Roman"/>
              <a:cs typeface="Times New Roman"/>
            </a:endParaRPr>
          </a:p>
          <a:p>
            <a:pPr marL="241300" marR="786130" indent="-228600">
              <a:lnSpc>
                <a:spcPct val="100000"/>
              </a:lnSpc>
              <a:spcBef>
                <a:spcPts val="12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Личностные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25" dirty="0">
                <a:solidFill>
                  <a:srgbClr val="FF0000"/>
                </a:solidFill>
                <a:latin typeface="Times New Roman"/>
                <a:cs typeface="Times New Roman"/>
              </a:rPr>
              <a:t>результаты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освоения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ФАООП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УО</a:t>
            </a:r>
            <a:r>
              <a:rPr sz="1600" spc="-5" dirty="0">
                <a:latin typeface="Times New Roman"/>
                <a:cs typeface="Times New Roman"/>
              </a:rPr>
              <a:t> (вариант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1)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включают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индивидуально-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личностные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качества</a:t>
            </a:r>
            <a:r>
              <a:rPr sz="16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социальные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(жизненные)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компетенции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 обучающегося,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социально </a:t>
            </a:r>
            <a:r>
              <a:rPr sz="1600" spc="-50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значимые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ценностные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 установки.</a:t>
            </a:r>
            <a:endParaRPr sz="1600" dirty="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1200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Предметные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25" dirty="0">
                <a:solidFill>
                  <a:srgbClr val="FF0000"/>
                </a:solidFill>
                <a:latin typeface="Times New Roman"/>
                <a:cs typeface="Times New Roman"/>
              </a:rPr>
              <a:t>результаты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освоения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ФАООП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УО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(вариант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1)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включают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5" dirty="0" err="1">
                <a:latin typeface="Times New Roman"/>
                <a:cs typeface="Times New Roman"/>
              </a:rPr>
              <a:t>освоенные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10" dirty="0" err="1" smtClean="0">
                <a:latin typeface="Times New Roman"/>
                <a:cs typeface="Times New Roman"/>
              </a:rPr>
              <a:t>обучающимися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знания</a:t>
            </a:r>
            <a:r>
              <a:rPr sz="1600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умения,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специфичные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каждой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 предметной</a:t>
            </a:r>
            <a:r>
              <a:rPr sz="16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области,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готовность</a:t>
            </a:r>
            <a:r>
              <a:rPr sz="16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их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применения.</a:t>
            </a:r>
            <a:endParaRPr sz="1600" dirty="0">
              <a:latin typeface="Times New Roman"/>
              <a:cs typeface="Times New Roman"/>
            </a:endParaRPr>
          </a:p>
          <a:p>
            <a:pPr marL="241300" marR="532765" indent="-228600">
              <a:lnSpc>
                <a:spcPct val="100000"/>
              </a:lnSpc>
              <a:spcBef>
                <a:spcPts val="120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sz="1600" spc="-5" dirty="0">
                <a:latin typeface="Times New Roman"/>
                <a:cs typeface="Times New Roman"/>
              </a:rPr>
              <a:t>Предметные </a:t>
            </a:r>
            <a:r>
              <a:rPr sz="1600" spc="-25" dirty="0">
                <a:latin typeface="Times New Roman"/>
                <a:cs typeface="Times New Roman"/>
              </a:rPr>
              <a:t>результаты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Times New Roman"/>
                <a:cs typeface="Times New Roman"/>
              </a:rPr>
              <a:t>освоения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5" dirty="0">
                <a:latin typeface="Times New Roman"/>
                <a:cs typeface="Times New Roman"/>
              </a:rPr>
              <a:t>ФАООП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обучающихся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легкой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умственной </a:t>
            </a:r>
            <a:r>
              <a:rPr sz="1600" spc="5" dirty="0">
                <a:latin typeface="Times New Roman"/>
                <a:cs typeface="Times New Roman"/>
              </a:rPr>
              <a:t>отсталостью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разных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нозологических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групп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(глухих,</a:t>
            </a:r>
            <a:r>
              <a:rPr sz="1600" spc="5" dirty="0">
                <a:latin typeface="Times New Roman"/>
                <a:cs typeface="Times New Roman"/>
              </a:rPr>
              <a:t> слабослышащих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позднооглохших,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latin typeface="Times New Roman"/>
                <a:cs typeface="Times New Roman"/>
              </a:rPr>
              <a:t>слепых</a:t>
            </a:r>
            <a:r>
              <a:rPr sz="1600" dirty="0" smtClean="0">
                <a:latin typeface="Times New Roman"/>
                <a:cs typeface="Times New Roman"/>
              </a:rPr>
              <a:t>,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latin typeface="Times New Roman"/>
                <a:cs typeface="Times New Roman"/>
              </a:rPr>
              <a:t>слабовидящих</a:t>
            </a:r>
            <a:r>
              <a:rPr sz="1600" dirty="0">
                <a:latin typeface="Times New Roman"/>
                <a:cs typeface="Times New Roman"/>
              </a:rPr>
              <a:t>,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30" dirty="0">
                <a:latin typeface="Times New Roman"/>
                <a:cs typeface="Times New Roman"/>
              </a:rPr>
              <a:t>НОДА,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95" dirty="0">
                <a:latin typeface="Times New Roman"/>
                <a:cs typeface="Times New Roman"/>
              </a:rPr>
              <a:t>РАС)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могут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дифференцироваться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5" dirty="0">
                <a:latin typeface="Times New Roman"/>
                <a:cs typeface="Times New Roman"/>
              </a:rPr>
              <a:t>зависимости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от </a:t>
            </a:r>
            <a:r>
              <a:rPr sz="1600" spc="5" dirty="0">
                <a:latin typeface="Times New Roman"/>
                <a:cs typeface="Times New Roman"/>
              </a:rPr>
              <a:t>особенностей </a:t>
            </a:r>
            <a:r>
              <a:rPr sz="1600" spc="-509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сенсорной,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речевой,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двигательной </a:t>
            </a:r>
            <a:r>
              <a:rPr sz="1600" dirty="0">
                <a:latin typeface="Times New Roman"/>
                <a:cs typeface="Times New Roman"/>
              </a:rPr>
              <a:t>и </a:t>
            </a:r>
            <a:r>
              <a:rPr sz="1600" spc="-5" dirty="0">
                <a:latin typeface="Times New Roman"/>
                <a:cs typeface="Times New Roman"/>
              </a:rPr>
              <a:t>эмоционально-волевой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сферы </a:t>
            </a:r>
            <a:r>
              <a:rPr sz="1600" spc="-15" dirty="0">
                <a:latin typeface="Times New Roman"/>
                <a:cs typeface="Times New Roman"/>
              </a:rPr>
              <a:t>обучающихся.</a:t>
            </a:r>
            <a:endParaRPr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232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90782" y="170540"/>
            <a:ext cx="6625633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Личностные</a:t>
            </a:r>
            <a:r>
              <a:rPr sz="1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результаты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освоения</a:t>
            </a:r>
            <a:r>
              <a:rPr sz="1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АООП</a:t>
            </a:r>
            <a:r>
              <a:rPr sz="1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(вариант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1)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0729" y="487807"/>
            <a:ext cx="4008596" cy="64352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75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ФГОС:</a:t>
            </a:r>
            <a:endParaRPr sz="1200" dirty="0">
              <a:latin typeface="Times New Roman"/>
              <a:cs typeface="Times New Roman"/>
            </a:endParaRPr>
          </a:p>
          <a:p>
            <a:pPr marL="12700" marR="20320">
              <a:lnSpc>
                <a:spcPts val="1620"/>
              </a:lnSpc>
              <a:spcBef>
                <a:spcPts val="120"/>
              </a:spcBef>
              <a:buAutoNum type="arabicPeriod"/>
              <a:tabLst>
                <a:tab pos="203200" algn="l"/>
              </a:tabLst>
            </a:pPr>
            <a:r>
              <a:rPr sz="1200" dirty="0">
                <a:latin typeface="Times New Roman"/>
                <a:cs typeface="Times New Roman"/>
              </a:rPr>
              <a:t>осознание </a:t>
            </a:r>
            <a:r>
              <a:rPr sz="1200" spc="-10" dirty="0">
                <a:latin typeface="Times New Roman"/>
                <a:cs typeface="Times New Roman"/>
              </a:rPr>
              <a:t>себя </a:t>
            </a:r>
            <a:r>
              <a:rPr sz="1200" spc="-15" dirty="0">
                <a:latin typeface="Times New Roman"/>
                <a:cs typeface="Times New Roman"/>
              </a:rPr>
              <a:t>как </a:t>
            </a:r>
            <a:r>
              <a:rPr sz="1200" spc="-5" dirty="0">
                <a:latin typeface="Times New Roman"/>
                <a:cs typeface="Times New Roman"/>
              </a:rPr>
              <a:t>гражданина России; </a:t>
            </a:r>
            <a:r>
              <a:rPr sz="1200" spc="-10" dirty="0">
                <a:latin typeface="Times New Roman"/>
                <a:cs typeface="Times New Roman"/>
              </a:rPr>
              <a:t>формирование чувства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гордости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за</a:t>
            </a:r>
            <a:r>
              <a:rPr sz="1200" spc="-10" dirty="0">
                <a:latin typeface="Times New Roman"/>
                <a:cs typeface="Times New Roman"/>
              </a:rPr>
              <a:t> свою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Родину;</a:t>
            </a:r>
            <a:endParaRPr sz="1200" dirty="0">
              <a:latin typeface="Times New Roman"/>
              <a:cs typeface="Times New Roman"/>
            </a:endParaRPr>
          </a:p>
          <a:p>
            <a:pPr marL="12700" marR="302260">
              <a:lnSpc>
                <a:spcPts val="1620"/>
              </a:lnSpc>
              <a:buAutoNum type="arabicPeriod"/>
              <a:tabLst>
                <a:tab pos="203200" algn="l"/>
              </a:tabLst>
            </a:pPr>
            <a:r>
              <a:rPr sz="1200" spc="-10" dirty="0">
                <a:latin typeface="Times New Roman"/>
                <a:cs typeface="Times New Roman"/>
              </a:rPr>
              <a:t>формирование уважительного </a:t>
            </a:r>
            <a:r>
              <a:rPr sz="1200" spc="-5" dirty="0">
                <a:latin typeface="Times New Roman"/>
                <a:cs typeface="Times New Roman"/>
              </a:rPr>
              <a:t>отношения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0" dirty="0">
                <a:latin typeface="Times New Roman"/>
                <a:cs typeface="Times New Roman"/>
              </a:rPr>
              <a:t>иному </a:t>
            </a:r>
            <a:r>
              <a:rPr sz="1200" spc="-5" dirty="0">
                <a:latin typeface="Times New Roman"/>
                <a:cs typeface="Times New Roman"/>
              </a:rPr>
              <a:t>мнению,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истории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культуре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других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народов;</a:t>
            </a:r>
            <a:endParaRPr sz="1200" dirty="0">
              <a:latin typeface="Times New Roman"/>
              <a:cs typeface="Times New Roman"/>
            </a:endParaRPr>
          </a:p>
          <a:p>
            <a:pPr marL="203200" indent="-190500">
              <a:lnSpc>
                <a:spcPts val="1510"/>
              </a:lnSpc>
              <a:buAutoNum type="arabicPeriod"/>
              <a:tabLst>
                <a:tab pos="203200" algn="l"/>
              </a:tabLst>
            </a:pPr>
            <a:r>
              <a:rPr sz="1200" spc="-5" dirty="0">
                <a:latin typeface="Times New Roman"/>
                <a:cs typeface="Times New Roman"/>
              </a:rPr>
              <a:t>развитие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адекватных представлений </a:t>
            </a:r>
            <a:r>
              <a:rPr sz="1200" dirty="0">
                <a:latin typeface="Times New Roman"/>
                <a:cs typeface="Times New Roman"/>
              </a:rPr>
              <a:t>о </a:t>
            </a:r>
            <a:r>
              <a:rPr sz="1200" spc="-10" dirty="0">
                <a:latin typeface="Times New Roman"/>
                <a:cs typeface="Times New Roman"/>
              </a:rPr>
              <a:t>собственных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sz="1200" spc="-10" dirty="0">
                <a:latin typeface="Times New Roman"/>
                <a:cs typeface="Times New Roman"/>
              </a:rPr>
              <a:t>возможностях,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насущно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необходимом </a:t>
            </a:r>
            <a:r>
              <a:rPr sz="1200" spc="-10" dirty="0">
                <a:latin typeface="Times New Roman"/>
                <a:cs typeface="Times New Roman"/>
              </a:rPr>
              <a:t>жизнеобеспечении;</a:t>
            </a:r>
            <a:endParaRPr sz="1200" dirty="0">
              <a:latin typeface="Times New Roman"/>
              <a:cs typeface="Times New Roman"/>
            </a:endParaRPr>
          </a:p>
          <a:p>
            <a:pPr marL="12700" marR="441959">
              <a:lnSpc>
                <a:spcPts val="1620"/>
              </a:lnSpc>
              <a:spcBef>
                <a:spcPts val="115"/>
              </a:spcBef>
              <a:buAutoNum type="arabicPeriod" startAt="4"/>
              <a:tabLst>
                <a:tab pos="203200" algn="l"/>
              </a:tabLst>
            </a:pPr>
            <a:r>
              <a:rPr sz="1200" spc="-10" dirty="0">
                <a:latin typeface="Times New Roman"/>
                <a:cs typeface="Times New Roman"/>
              </a:rPr>
              <a:t>овладение начальными навыками </a:t>
            </a:r>
            <a:r>
              <a:rPr sz="1200" spc="-5" dirty="0">
                <a:latin typeface="Times New Roman"/>
                <a:cs typeface="Times New Roman"/>
              </a:rPr>
              <a:t>адаптации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динамично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изменяющемся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развивающемся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мире;</a:t>
            </a:r>
            <a:endParaRPr sz="1200" dirty="0">
              <a:latin typeface="Times New Roman"/>
              <a:cs typeface="Times New Roman"/>
            </a:endParaRPr>
          </a:p>
          <a:p>
            <a:pPr marL="12700" marR="129539">
              <a:lnSpc>
                <a:spcPts val="1620"/>
              </a:lnSpc>
              <a:buAutoNum type="arabicPeriod" startAt="4"/>
              <a:tabLst>
                <a:tab pos="203200" algn="l"/>
              </a:tabLst>
            </a:pPr>
            <a:r>
              <a:rPr sz="1200" spc="-10" dirty="0">
                <a:latin typeface="Times New Roman"/>
                <a:cs typeface="Times New Roman"/>
              </a:rPr>
              <a:t>овладение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социально-бытовыми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умениями,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используемыми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повседневной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жизни;</a:t>
            </a:r>
            <a:endParaRPr sz="1200" dirty="0">
              <a:latin typeface="Times New Roman"/>
              <a:cs typeface="Times New Roman"/>
            </a:endParaRPr>
          </a:p>
          <a:p>
            <a:pPr marL="12700" marR="430530">
              <a:lnSpc>
                <a:spcPts val="1620"/>
              </a:lnSpc>
              <a:buAutoNum type="arabicPeriod" startAt="4"/>
              <a:tabLst>
                <a:tab pos="203200" algn="l"/>
              </a:tabLst>
            </a:pPr>
            <a:r>
              <a:rPr sz="1200" spc="-10" dirty="0">
                <a:latin typeface="Times New Roman"/>
                <a:cs typeface="Times New Roman"/>
              </a:rPr>
              <a:t>владение навыками </a:t>
            </a:r>
            <a:r>
              <a:rPr sz="1200" spc="-15" dirty="0">
                <a:latin typeface="Times New Roman"/>
                <a:cs typeface="Times New Roman"/>
              </a:rPr>
              <a:t>коммуникации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принятыми </a:t>
            </a:r>
            <a:r>
              <a:rPr sz="1200" spc="-10" dirty="0">
                <a:latin typeface="Times New Roman"/>
                <a:cs typeface="Times New Roman"/>
              </a:rPr>
              <a:t>нормами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социального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взаимодействия;</a:t>
            </a:r>
            <a:endParaRPr sz="1200" dirty="0">
              <a:latin typeface="Times New Roman"/>
              <a:cs typeface="Times New Roman"/>
            </a:endParaRPr>
          </a:p>
          <a:p>
            <a:pPr marL="12700" marR="244475" algn="just">
              <a:lnSpc>
                <a:spcPts val="1620"/>
              </a:lnSpc>
              <a:buAutoNum type="arabicPeriod" startAt="4"/>
              <a:tabLst>
                <a:tab pos="203200" algn="l"/>
              </a:tabLst>
            </a:pPr>
            <a:r>
              <a:rPr sz="1200" dirty="0">
                <a:latin typeface="Times New Roman"/>
                <a:cs typeface="Times New Roman"/>
              </a:rPr>
              <a:t>способность к </a:t>
            </a:r>
            <a:r>
              <a:rPr sz="1200" spc="-5" dirty="0">
                <a:latin typeface="Times New Roman"/>
                <a:cs typeface="Times New Roman"/>
              </a:rPr>
              <a:t>осмыслению </a:t>
            </a:r>
            <a:r>
              <a:rPr sz="1200" spc="-10" dirty="0">
                <a:latin typeface="Times New Roman"/>
                <a:cs typeface="Times New Roman"/>
              </a:rPr>
              <a:t>социального окружения, своего 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места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нем, принятие </a:t>
            </a:r>
            <a:r>
              <a:rPr sz="1200" spc="-10" dirty="0">
                <a:latin typeface="Times New Roman"/>
                <a:cs typeface="Times New Roman"/>
              </a:rPr>
              <a:t>соответствующих возрасту </a:t>
            </a:r>
            <a:r>
              <a:rPr sz="1200" spc="-5" dirty="0">
                <a:latin typeface="Times New Roman"/>
                <a:cs typeface="Times New Roman"/>
              </a:rPr>
              <a:t>ценностей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социальных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ролей;</a:t>
            </a:r>
            <a:endParaRPr sz="1200" dirty="0">
              <a:latin typeface="Times New Roman"/>
              <a:cs typeface="Times New Roman"/>
            </a:endParaRPr>
          </a:p>
          <a:p>
            <a:pPr marL="203200" indent="-190500" algn="just">
              <a:lnSpc>
                <a:spcPts val="1505"/>
              </a:lnSpc>
              <a:buAutoNum type="arabicPeriod" startAt="4"/>
              <a:tabLst>
                <a:tab pos="203200" algn="l"/>
              </a:tabLst>
            </a:pPr>
            <a:r>
              <a:rPr sz="1200" spc="-5" dirty="0">
                <a:latin typeface="Times New Roman"/>
                <a:cs typeface="Times New Roman"/>
              </a:rPr>
              <a:t>принятие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освоение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социальной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роли обучающегося,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sz="1200" spc="-10" dirty="0">
                <a:latin typeface="Times New Roman"/>
                <a:cs typeface="Times New Roman"/>
              </a:rPr>
              <a:t>проявление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социально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значимых </a:t>
            </a:r>
            <a:r>
              <a:rPr sz="1200" spc="-5" dirty="0">
                <a:latin typeface="Times New Roman"/>
                <a:cs typeface="Times New Roman"/>
              </a:rPr>
              <a:t>мотивов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учебной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деятельности;</a:t>
            </a:r>
          </a:p>
          <a:p>
            <a:pPr marL="12700" marR="5080">
              <a:lnSpc>
                <a:spcPts val="1620"/>
              </a:lnSpc>
              <a:spcBef>
                <a:spcPts val="114"/>
              </a:spcBef>
              <a:buAutoNum type="arabicPeriod" startAt="9"/>
              <a:tabLst>
                <a:tab pos="203200" algn="l"/>
              </a:tabLst>
            </a:pPr>
            <a:r>
              <a:rPr sz="1200" spc="-5" dirty="0">
                <a:latin typeface="Times New Roman"/>
                <a:cs typeface="Times New Roman"/>
              </a:rPr>
              <a:t>развитие </a:t>
            </a:r>
            <a:r>
              <a:rPr sz="1200" spc="-15" dirty="0">
                <a:latin typeface="Times New Roman"/>
                <a:cs typeface="Times New Roman"/>
              </a:rPr>
              <a:t>навыков сотрудничества </a:t>
            </a:r>
            <a:r>
              <a:rPr sz="1200" dirty="0">
                <a:latin typeface="Times New Roman"/>
                <a:cs typeface="Times New Roman"/>
              </a:rPr>
              <a:t>с взрослыми и </a:t>
            </a:r>
            <a:r>
              <a:rPr sz="1200" spc="-10" dirty="0">
                <a:latin typeface="Times New Roman"/>
                <a:cs typeface="Times New Roman"/>
              </a:rPr>
              <a:t>сверстниками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разных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ситуациях;</a:t>
            </a:r>
            <a:endParaRPr sz="1200" dirty="0">
              <a:latin typeface="Times New Roman"/>
              <a:cs typeface="Times New Roman"/>
            </a:endParaRPr>
          </a:p>
          <a:p>
            <a:pPr marL="12700" marR="493395">
              <a:lnSpc>
                <a:spcPts val="1620"/>
              </a:lnSpc>
              <a:buAutoNum type="arabicPeriod" startAt="9"/>
              <a:tabLst>
                <a:tab pos="297815" algn="l"/>
              </a:tabLst>
            </a:pPr>
            <a:r>
              <a:rPr sz="1200" spc="-10" dirty="0">
                <a:latin typeface="Times New Roman"/>
                <a:cs typeface="Times New Roman"/>
              </a:rPr>
              <a:t>формирование </a:t>
            </a:r>
            <a:r>
              <a:rPr sz="1200" spc="-5" dirty="0">
                <a:latin typeface="Times New Roman"/>
                <a:cs typeface="Times New Roman"/>
              </a:rPr>
              <a:t>эстетических потребностей, ценностей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чувств;</a:t>
            </a:r>
            <a:endParaRPr sz="1200" dirty="0">
              <a:latin typeface="Times New Roman"/>
              <a:cs typeface="Times New Roman"/>
            </a:endParaRPr>
          </a:p>
          <a:p>
            <a:pPr marL="297180" indent="-285115">
              <a:lnSpc>
                <a:spcPts val="1505"/>
              </a:lnSpc>
              <a:buAutoNum type="arabicPeriod" startAt="9"/>
              <a:tabLst>
                <a:tab pos="297815" algn="l"/>
              </a:tabLst>
            </a:pPr>
            <a:r>
              <a:rPr sz="1200" spc="-5" dirty="0">
                <a:latin typeface="Times New Roman"/>
                <a:cs typeface="Times New Roman"/>
              </a:rPr>
              <a:t>развитие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этических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чувств,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доброжелательности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</a:p>
          <a:p>
            <a:pPr marL="12700">
              <a:lnSpc>
                <a:spcPts val="1620"/>
              </a:lnSpc>
            </a:pPr>
            <a:r>
              <a:rPr sz="1200" spc="-5" dirty="0">
                <a:latin typeface="Times New Roman"/>
                <a:cs typeface="Times New Roman"/>
              </a:rPr>
              <a:t>эмоционально-нравственной</a:t>
            </a:r>
            <a:r>
              <a:rPr sz="1200" spc="-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отзывчивости,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понимания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</a:p>
          <a:p>
            <a:pPr marL="12700">
              <a:lnSpc>
                <a:spcPts val="1620"/>
              </a:lnSpc>
            </a:pPr>
            <a:r>
              <a:rPr sz="1200" spc="-10" dirty="0">
                <a:latin typeface="Times New Roman"/>
                <a:cs typeface="Times New Roman"/>
              </a:rPr>
              <a:t>сопереживания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чувствам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других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людей;</a:t>
            </a:r>
            <a:endParaRPr sz="1200" dirty="0">
              <a:latin typeface="Times New Roman"/>
              <a:cs typeface="Times New Roman"/>
            </a:endParaRPr>
          </a:p>
          <a:p>
            <a:pPr marL="12700" marR="207645">
              <a:lnSpc>
                <a:spcPts val="1620"/>
              </a:lnSpc>
              <a:spcBef>
                <a:spcPts val="114"/>
              </a:spcBef>
              <a:buAutoNum type="arabicPeriod" startAt="12"/>
              <a:tabLst>
                <a:tab pos="297815" algn="l"/>
              </a:tabLst>
            </a:pPr>
            <a:r>
              <a:rPr sz="1200" spc="-10" dirty="0">
                <a:latin typeface="Times New Roman"/>
                <a:cs typeface="Times New Roman"/>
              </a:rPr>
              <a:t>формирование </a:t>
            </a:r>
            <a:r>
              <a:rPr sz="1200" spc="-5" dirty="0">
                <a:latin typeface="Times New Roman"/>
                <a:cs typeface="Times New Roman"/>
              </a:rPr>
              <a:t>установки на </a:t>
            </a:r>
            <a:r>
              <a:rPr sz="1200" spc="-10" dirty="0">
                <a:latin typeface="Times New Roman"/>
                <a:cs typeface="Times New Roman"/>
              </a:rPr>
              <a:t>безопасный, </a:t>
            </a:r>
            <a:r>
              <a:rPr sz="1200" spc="-5" dirty="0">
                <a:latin typeface="Times New Roman"/>
                <a:cs typeface="Times New Roman"/>
              </a:rPr>
              <a:t>здоровый образ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жизни, наличие </a:t>
            </a:r>
            <a:r>
              <a:rPr sz="1200" spc="-10" dirty="0">
                <a:latin typeface="Times New Roman"/>
                <a:cs typeface="Times New Roman"/>
              </a:rPr>
              <a:t>мотивации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5" dirty="0">
                <a:latin typeface="Times New Roman"/>
                <a:cs typeface="Times New Roman"/>
              </a:rPr>
              <a:t>творческому </a:t>
            </a:r>
            <a:r>
              <a:rPr sz="1200" spc="-45" dirty="0">
                <a:latin typeface="Times New Roman"/>
                <a:cs typeface="Times New Roman"/>
              </a:rPr>
              <a:t>труду, </a:t>
            </a:r>
            <a:r>
              <a:rPr sz="1200" spc="-5" dirty="0">
                <a:latin typeface="Times New Roman"/>
                <a:cs typeface="Times New Roman"/>
              </a:rPr>
              <a:t>работе на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30" dirty="0">
                <a:latin typeface="Times New Roman"/>
                <a:cs typeface="Times New Roman"/>
              </a:rPr>
              <a:t>результат, </a:t>
            </a:r>
            <a:r>
              <a:rPr sz="1200" spc="-10" dirty="0">
                <a:latin typeface="Times New Roman"/>
                <a:cs typeface="Times New Roman"/>
              </a:rPr>
              <a:t>бережному </a:t>
            </a:r>
            <a:r>
              <a:rPr sz="1200" spc="-5" dirty="0">
                <a:latin typeface="Times New Roman"/>
                <a:cs typeface="Times New Roman"/>
              </a:rPr>
              <a:t>отношению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0" dirty="0">
                <a:latin typeface="Times New Roman"/>
                <a:cs typeface="Times New Roman"/>
              </a:rPr>
              <a:t>материальным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15" dirty="0">
                <a:latin typeface="Times New Roman"/>
                <a:cs typeface="Times New Roman"/>
              </a:rPr>
              <a:t>духовным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ценностям;</a:t>
            </a:r>
            <a:endParaRPr sz="1200" dirty="0">
              <a:latin typeface="Times New Roman"/>
              <a:cs typeface="Times New Roman"/>
            </a:endParaRPr>
          </a:p>
          <a:p>
            <a:pPr marL="297180" indent="-285115">
              <a:lnSpc>
                <a:spcPts val="1595"/>
              </a:lnSpc>
              <a:buAutoNum type="arabicPeriod" startAt="12"/>
              <a:tabLst>
                <a:tab pos="297815" algn="l"/>
              </a:tabLst>
            </a:pPr>
            <a:r>
              <a:rPr sz="1200" spc="-5" dirty="0">
                <a:latin typeface="Times New Roman"/>
                <a:cs typeface="Times New Roman"/>
              </a:rPr>
              <a:t>формирование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готовности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-5" dirty="0">
                <a:latin typeface="Times New Roman"/>
                <a:cs typeface="Times New Roman"/>
              </a:rPr>
              <a:t> самостоятельной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жизни.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82357" y="494538"/>
            <a:ext cx="4599146" cy="60131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60"/>
              </a:lnSpc>
              <a:spcBef>
                <a:spcPts val="100"/>
              </a:spcBef>
            </a:pPr>
            <a:r>
              <a:rPr sz="12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ФАООП</a:t>
            </a:r>
            <a:r>
              <a:rPr sz="12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УО:</a:t>
            </a:r>
            <a:endParaRPr sz="1200" dirty="0">
              <a:latin typeface="Times New Roman"/>
              <a:cs typeface="Times New Roman"/>
            </a:endParaRPr>
          </a:p>
          <a:p>
            <a:pPr marL="12700" marR="15875">
              <a:lnSpc>
                <a:spcPts val="1440"/>
              </a:lnSpc>
              <a:spcBef>
                <a:spcPts val="150"/>
              </a:spcBef>
              <a:buAutoNum type="arabicParenR"/>
              <a:tabLst>
                <a:tab pos="218440" algn="l"/>
              </a:tabLst>
            </a:pPr>
            <a:r>
              <a:rPr sz="1200" dirty="0">
                <a:latin typeface="Times New Roman"/>
                <a:cs typeface="Times New Roman"/>
              </a:rPr>
              <a:t>осознание </a:t>
            </a:r>
            <a:r>
              <a:rPr sz="1200" spc="-10" dirty="0">
                <a:latin typeface="Times New Roman"/>
                <a:cs typeface="Times New Roman"/>
              </a:rPr>
              <a:t>себя </a:t>
            </a:r>
            <a:r>
              <a:rPr sz="1200" spc="-15" dirty="0">
                <a:latin typeface="Times New Roman"/>
                <a:cs typeface="Times New Roman"/>
              </a:rPr>
              <a:t>как </a:t>
            </a:r>
            <a:r>
              <a:rPr sz="1200" spc="-5" dirty="0">
                <a:latin typeface="Times New Roman"/>
                <a:cs typeface="Times New Roman"/>
              </a:rPr>
              <a:t>гражданина России; </a:t>
            </a:r>
            <a:r>
              <a:rPr sz="1200" spc="-10" dirty="0">
                <a:latin typeface="Times New Roman"/>
                <a:cs typeface="Times New Roman"/>
              </a:rPr>
              <a:t>формирование чувства </a:t>
            </a:r>
            <a:r>
              <a:rPr sz="1200" spc="-5" dirty="0">
                <a:latin typeface="Times New Roman"/>
                <a:cs typeface="Times New Roman"/>
              </a:rPr>
              <a:t>гордости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за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свою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Родину;</a:t>
            </a:r>
            <a:endParaRPr sz="1200" dirty="0">
              <a:latin typeface="Times New Roman"/>
              <a:cs typeface="Times New Roman"/>
            </a:endParaRPr>
          </a:p>
          <a:p>
            <a:pPr marL="12700" marR="469265">
              <a:lnSpc>
                <a:spcPct val="80000"/>
              </a:lnSpc>
              <a:spcBef>
                <a:spcPts val="10"/>
              </a:spcBef>
              <a:buAutoNum type="arabicParenR"/>
              <a:tabLst>
                <a:tab pos="218440" algn="l"/>
              </a:tabLst>
            </a:pPr>
            <a:r>
              <a:rPr sz="1200" dirty="0">
                <a:latin typeface="Times New Roman"/>
                <a:cs typeface="Times New Roman"/>
              </a:rPr>
              <a:t>воспитание </a:t>
            </a:r>
            <a:r>
              <a:rPr sz="1200" spc="-10" dirty="0">
                <a:latin typeface="Times New Roman"/>
                <a:cs typeface="Times New Roman"/>
              </a:rPr>
              <a:t>уважительного </a:t>
            </a:r>
            <a:r>
              <a:rPr sz="1200" spc="-5" dirty="0">
                <a:latin typeface="Times New Roman"/>
                <a:cs typeface="Times New Roman"/>
              </a:rPr>
              <a:t>отношения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0" dirty="0">
                <a:latin typeface="Times New Roman"/>
                <a:cs typeface="Times New Roman"/>
              </a:rPr>
              <a:t>иному </a:t>
            </a:r>
            <a:r>
              <a:rPr sz="1200" spc="-5" dirty="0">
                <a:latin typeface="Times New Roman"/>
                <a:cs typeface="Times New Roman"/>
              </a:rPr>
              <a:t>мнению, </a:t>
            </a:r>
            <a:r>
              <a:rPr sz="1200" spc="-10" dirty="0">
                <a:latin typeface="Times New Roman"/>
                <a:cs typeface="Times New Roman"/>
              </a:rPr>
              <a:t>истории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культуре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других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народов;</a:t>
            </a:r>
            <a:endParaRPr sz="1200" dirty="0">
              <a:latin typeface="Times New Roman"/>
              <a:cs typeface="Times New Roman"/>
            </a:endParaRPr>
          </a:p>
          <a:p>
            <a:pPr marL="218440" indent="-205740">
              <a:lnSpc>
                <a:spcPts val="1260"/>
              </a:lnSpc>
              <a:buAutoNum type="arabicParenR"/>
              <a:tabLst>
                <a:tab pos="218440" algn="l"/>
              </a:tabLst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сформированность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адекватных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представлений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собственных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440"/>
              </a:lnSpc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возможностях,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насущно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необходимом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жизнеобеспечении;</a:t>
            </a:r>
            <a:endParaRPr sz="1200" dirty="0">
              <a:latin typeface="Times New Roman"/>
              <a:cs typeface="Times New Roman"/>
            </a:endParaRPr>
          </a:p>
          <a:p>
            <a:pPr marL="12700" marR="1214120">
              <a:lnSpc>
                <a:spcPct val="80000"/>
              </a:lnSpc>
              <a:spcBef>
                <a:spcPts val="180"/>
              </a:spcBef>
              <a:buAutoNum type="arabicParenR" startAt="4"/>
              <a:tabLst>
                <a:tab pos="218440" algn="l"/>
              </a:tabLst>
            </a:pPr>
            <a:r>
              <a:rPr sz="1200" spc="-10" dirty="0">
                <a:latin typeface="Times New Roman"/>
                <a:cs typeface="Times New Roman"/>
              </a:rPr>
              <a:t>овладение начальными навыками </a:t>
            </a:r>
            <a:r>
              <a:rPr sz="1200" spc="-5" dirty="0">
                <a:latin typeface="Times New Roman"/>
                <a:cs typeface="Times New Roman"/>
              </a:rPr>
              <a:t>адаптации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динамично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изменяющемся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развивающемся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мире;</a:t>
            </a:r>
            <a:endParaRPr sz="1200" dirty="0">
              <a:latin typeface="Times New Roman"/>
              <a:cs typeface="Times New Roman"/>
            </a:endParaRPr>
          </a:p>
          <a:p>
            <a:pPr marL="12700" marR="911860">
              <a:lnSpc>
                <a:spcPct val="80000"/>
              </a:lnSpc>
              <a:buAutoNum type="arabicParenR" startAt="4"/>
              <a:tabLst>
                <a:tab pos="218440" algn="l"/>
              </a:tabLst>
            </a:pPr>
            <a:r>
              <a:rPr sz="1200" spc="-10" dirty="0">
                <a:latin typeface="Times New Roman"/>
                <a:cs typeface="Times New Roman"/>
              </a:rPr>
              <a:t>овладение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социально-бытовыми </a:t>
            </a:r>
            <a:r>
              <a:rPr sz="1200" spc="-10" dirty="0">
                <a:latin typeface="Times New Roman"/>
                <a:cs typeface="Times New Roman"/>
              </a:rPr>
              <a:t>навыками,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используемыми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повседневной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жизни;</a:t>
            </a:r>
            <a:endParaRPr sz="1200" dirty="0">
              <a:latin typeface="Times New Roman"/>
              <a:cs typeface="Times New Roman"/>
            </a:endParaRPr>
          </a:p>
          <a:p>
            <a:pPr marL="12700" marR="139065">
              <a:lnSpc>
                <a:spcPct val="80000"/>
              </a:lnSpc>
              <a:buAutoNum type="arabicParenR" startAt="4"/>
              <a:tabLst>
                <a:tab pos="218440" algn="l"/>
              </a:tabLst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владение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навыками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коммуникации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принятыми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нормами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социального </a:t>
            </a:r>
            <a:r>
              <a:rPr sz="1200" spc="-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взаимодействия,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том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владение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вербальными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невербальными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коммуникативными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компетенциями, использование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доступных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информационных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технологий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коммуникации;</a:t>
            </a:r>
            <a:endParaRPr sz="1200" dirty="0">
              <a:latin typeface="Times New Roman"/>
              <a:cs typeface="Times New Roman"/>
            </a:endParaRPr>
          </a:p>
          <a:p>
            <a:pPr marL="12700" marR="5080">
              <a:lnSpc>
                <a:spcPct val="80000"/>
              </a:lnSpc>
              <a:buAutoNum type="arabicParenR" startAt="4"/>
              <a:tabLst>
                <a:tab pos="218440" algn="l"/>
              </a:tabLst>
            </a:pPr>
            <a:r>
              <a:rPr sz="1200" dirty="0">
                <a:latin typeface="Times New Roman"/>
                <a:cs typeface="Times New Roman"/>
              </a:rPr>
              <a:t>способность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осмыслению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социального окружения,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своего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места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нем,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принятие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соответствующих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возрасту</a:t>
            </a:r>
            <a:r>
              <a:rPr sz="1200" spc="-5" dirty="0">
                <a:latin typeface="Times New Roman"/>
                <a:cs typeface="Times New Roman"/>
              </a:rPr>
              <a:t> ценностей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социальных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ролей;</a:t>
            </a:r>
            <a:endParaRPr sz="1200" dirty="0">
              <a:latin typeface="Times New Roman"/>
              <a:cs typeface="Times New Roman"/>
            </a:endParaRPr>
          </a:p>
          <a:p>
            <a:pPr marL="12700" marR="531495">
              <a:lnSpc>
                <a:spcPct val="80000"/>
              </a:lnSpc>
              <a:buAutoNum type="arabicParenR" startAt="4"/>
              <a:tabLst>
                <a:tab pos="218440" algn="l"/>
              </a:tabLst>
            </a:pPr>
            <a:r>
              <a:rPr sz="1200" spc="-5" dirty="0">
                <a:latin typeface="Times New Roman"/>
                <a:cs typeface="Times New Roman"/>
              </a:rPr>
              <a:t>принятие </a:t>
            </a:r>
            <a:r>
              <a:rPr sz="1200" dirty="0">
                <a:latin typeface="Times New Roman"/>
                <a:cs typeface="Times New Roman"/>
              </a:rPr>
              <a:t>и освоение </a:t>
            </a:r>
            <a:r>
              <a:rPr sz="1200" spc="-5" dirty="0">
                <a:latin typeface="Times New Roman"/>
                <a:cs typeface="Times New Roman"/>
              </a:rPr>
              <a:t>социальной </a:t>
            </a:r>
            <a:r>
              <a:rPr sz="1200" spc="-10" dirty="0">
                <a:latin typeface="Times New Roman"/>
                <a:cs typeface="Times New Roman"/>
              </a:rPr>
              <a:t>роли обучающегося, проявление </a:t>
            </a:r>
            <a:r>
              <a:rPr sz="1200" spc="-36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социально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значимых мотивов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учебной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деятельности;</a:t>
            </a:r>
            <a:endParaRPr sz="1200" dirty="0">
              <a:latin typeface="Times New Roman"/>
              <a:cs typeface="Times New Roman"/>
            </a:endParaRPr>
          </a:p>
          <a:p>
            <a:pPr marL="218440" indent="-205740">
              <a:lnSpc>
                <a:spcPts val="1260"/>
              </a:lnSpc>
              <a:buAutoNum type="arabicParenR" startAt="4"/>
              <a:tabLst>
                <a:tab pos="218440" algn="l"/>
              </a:tabLst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сформированность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навыков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сотрудничества</a:t>
            </a:r>
            <a:r>
              <a:rPr sz="12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взрослыми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440"/>
              </a:lnSpc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сверстниками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разных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социальных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ситуациях;</a:t>
            </a:r>
            <a:endParaRPr sz="1200" dirty="0">
              <a:latin typeface="Times New Roman"/>
              <a:cs typeface="Times New Roman"/>
            </a:endParaRPr>
          </a:p>
          <a:p>
            <a:pPr marL="12700" marR="84455">
              <a:lnSpc>
                <a:spcPts val="1440"/>
              </a:lnSpc>
              <a:spcBef>
                <a:spcPts val="170"/>
              </a:spcBef>
              <a:buAutoNum type="arabicParenR" startAt="10"/>
              <a:tabLst>
                <a:tab pos="314325" algn="l"/>
              </a:tabLst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способность к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осмыслению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картины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мира, ее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временно- 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пространственной организации;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формирование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целостного, социально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ориентированного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взгляда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мир в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его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органичном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единстве природной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1200" spc="-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социальной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частей;</a:t>
            </a:r>
            <a:endParaRPr sz="1200" dirty="0">
              <a:latin typeface="Times New Roman"/>
              <a:cs typeface="Times New Roman"/>
            </a:endParaRPr>
          </a:p>
          <a:p>
            <a:pPr marL="306070" indent="-294005">
              <a:lnSpc>
                <a:spcPts val="1270"/>
              </a:lnSpc>
              <a:buAutoNum type="arabicParenR" startAt="10"/>
              <a:tabLst>
                <a:tab pos="306705" algn="l"/>
              </a:tabLst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воспитание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эстетических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потребностей,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ценностей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чувств;</a:t>
            </a:r>
            <a:endParaRPr sz="1200" dirty="0">
              <a:latin typeface="Times New Roman"/>
              <a:cs typeface="Times New Roman"/>
            </a:endParaRPr>
          </a:p>
          <a:p>
            <a:pPr marL="313690" indent="-301625">
              <a:lnSpc>
                <a:spcPts val="1440"/>
              </a:lnSpc>
              <a:buAutoNum type="arabicParenR" startAt="10"/>
              <a:tabLst>
                <a:tab pos="314325" algn="l"/>
              </a:tabLst>
            </a:pPr>
            <a:r>
              <a:rPr sz="1200" spc="-5" dirty="0">
                <a:latin typeface="Times New Roman"/>
                <a:cs typeface="Times New Roman"/>
              </a:rPr>
              <a:t>развитие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этических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чувств,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проявление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доброжелательности,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440"/>
              </a:lnSpc>
            </a:pPr>
            <a:r>
              <a:rPr sz="1200" spc="-5" dirty="0">
                <a:latin typeface="Times New Roman"/>
                <a:cs typeface="Times New Roman"/>
              </a:rPr>
              <a:t>эмоционально-нравственной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отзывчивости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взаимопомощи,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проявление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ts val="1440"/>
              </a:lnSpc>
            </a:pPr>
            <a:r>
              <a:rPr sz="1200" spc="-10" dirty="0">
                <a:latin typeface="Times New Roman"/>
                <a:cs typeface="Times New Roman"/>
              </a:rPr>
              <a:t>сопереживания </a:t>
            </a:r>
            <a:r>
              <a:rPr sz="1200" dirty="0">
                <a:latin typeface="Times New Roman"/>
                <a:cs typeface="Times New Roman"/>
              </a:rPr>
              <a:t>к </a:t>
            </a:r>
            <a:r>
              <a:rPr sz="1200" spc="-10" dirty="0">
                <a:latin typeface="Times New Roman"/>
                <a:cs typeface="Times New Roman"/>
              </a:rPr>
              <a:t>чувствам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других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людей;</a:t>
            </a:r>
            <a:endParaRPr sz="1200" dirty="0">
              <a:latin typeface="Times New Roman"/>
              <a:cs typeface="Times New Roman"/>
            </a:endParaRPr>
          </a:p>
          <a:p>
            <a:pPr marL="12700" marR="187960" algn="just">
              <a:lnSpc>
                <a:spcPct val="80000"/>
              </a:lnSpc>
              <a:spcBef>
                <a:spcPts val="180"/>
              </a:spcBef>
              <a:buAutoNum type="arabicParenR" startAt="13"/>
              <a:tabLst>
                <a:tab pos="314960" algn="l"/>
              </a:tabLst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сформированность установки на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безопасный, здоровый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образ жизни, </a:t>
            </a:r>
            <a:r>
              <a:rPr sz="1200" spc="-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наличие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мотивации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к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творческому </a:t>
            </a:r>
            <a:r>
              <a:rPr sz="1200" spc="-45" dirty="0">
                <a:solidFill>
                  <a:srgbClr val="FF0000"/>
                </a:solidFill>
                <a:latin typeface="Times New Roman"/>
                <a:cs typeface="Times New Roman"/>
              </a:rPr>
              <a:t>труду,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работе на </a:t>
            </a:r>
            <a:r>
              <a:rPr sz="1200" spc="-30" dirty="0">
                <a:solidFill>
                  <a:srgbClr val="FF0000"/>
                </a:solidFill>
                <a:latin typeface="Times New Roman"/>
                <a:cs typeface="Times New Roman"/>
              </a:rPr>
              <a:t>результат,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бережному </a:t>
            </a:r>
            <a:r>
              <a:rPr sz="1200" spc="-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отношению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материальным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духовным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ценностям;</a:t>
            </a:r>
            <a:endParaRPr sz="1200" dirty="0">
              <a:latin typeface="Times New Roman"/>
              <a:cs typeface="Times New Roman"/>
            </a:endParaRPr>
          </a:p>
          <a:p>
            <a:pPr marL="313690" indent="-301625" algn="just">
              <a:lnSpc>
                <a:spcPts val="1440"/>
              </a:lnSpc>
              <a:buAutoNum type="arabicParenR" startAt="13"/>
              <a:tabLst>
                <a:tab pos="314325" algn="l"/>
              </a:tabLst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проявление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готовности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к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самостоятельной</a:t>
            </a:r>
            <a:r>
              <a:rPr sz="12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жизн</a:t>
            </a:r>
            <a:r>
              <a:rPr sz="1500" spc="-5" dirty="0">
                <a:solidFill>
                  <a:srgbClr val="FF0000"/>
                </a:solidFill>
                <a:latin typeface="Times New Roman"/>
                <a:cs typeface="Times New Roman"/>
              </a:rPr>
              <a:t>и.</a:t>
            </a:r>
            <a:endParaRPr sz="15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004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Н.Н. </a:t>
            </a:r>
            <a:r>
              <a:rPr lang="ru-RU" dirty="0" err="1" smtClean="0"/>
              <a:t>Малофеев</a:t>
            </a:r>
            <a:r>
              <a:rPr lang="ru-RU" dirty="0" smtClean="0"/>
              <a:t>, 1993 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«Силы </a:t>
            </a:r>
            <a:r>
              <a:rPr lang="ru-RU" dirty="0"/>
              <a:t>специалистов дефектологов концентрируются на узких проблемах, связанных с разработкой методик преподавания тех знаний, которые не всегда нужны в жизни и которые не решают проблемы социальной реабилитации и адаптации в будущем. Развитие личности ребенка, его ощущение самого себя в обществе, школе, семье, его взаимоотношения с социумом все больше уходят из поля внимания </a:t>
            </a:r>
            <a:r>
              <a:rPr lang="ru-RU" dirty="0" smtClean="0"/>
              <a:t>специалистов».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03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764704"/>
            <a:ext cx="8568952" cy="536145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рассматривается в структуре образования детей с ОВЗ как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знаниями, умениями и навыками,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сейчас необходимыми ребенку в обыденной жизни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овладение академическими знаниями, умениями и навыками направлено преимущественно на обеспечение его будущей реализации, то формируемая жизненная компетенция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развитие отношений с окружением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т.е.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психосоциальное развитие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79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980728"/>
            <a:ext cx="8424936" cy="514543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Ведущими учеными не раз отмечалось, что нередко ссылки на Л.С.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Выготского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его положения о зоне ближайшего развития, обходных путях носят скорее традиционный характер, нежели являются руководством к действию. Вместе с тем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формированию сферы жизненной компетенции, а именно, поощрение и поддержка детских успехов, их старания может являться, как уже говорилось, тем обходным путем, благодаря которому ребенок формирует положительное отношение к школе в целом.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969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424936" cy="4785395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Продвижение </a:t>
            </a:r>
            <a:r>
              <a:rPr lang="ru-RU" sz="4400" dirty="0">
                <a:solidFill>
                  <a:srgbClr val="FF0000"/>
                </a:solidFill>
              </a:rPr>
              <a:t>обучающихся в овладении жизненными компетенциями составляет основу оценки личностных результатов образования.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348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планирования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47525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 «планируемые результаты» не переносятся результаты обозначенные во ФГОС для определенной категории (пропускаются, добавляются,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переформулируются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 «система оценки» вносится избыточная конкретика, например, описание психодиагностических методик, вместо системы представлены отдельные приемы.</a:t>
            </a:r>
          </a:p>
        </p:txBody>
      </p:sp>
    </p:spTree>
    <p:extLst>
      <p:ext uri="{BB962C8B-B14F-4D97-AF65-F5344CB8AC3E}">
        <p14:creationId xmlns:p14="http://schemas.microsoft.com/office/powerpoint/2010/main" val="1251465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1337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Требования ФАООП к личностным результатам обучающихся с ОВЗ и умственной отсталостью (интеллектуальными нарушениями)</vt:lpstr>
      <vt:lpstr>ФЗ «Об образовании в РФ»:</vt:lpstr>
      <vt:lpstr>Презентация PowerPoint</vt:lpstr>
      <vt:lpstr>Личностные результаты освоения АООП (вариант 1)</vt:lpstr>
      <vt:lpstr>Н.Н. Малофеев, 1993 г.</vt:lpstr>
      <vt:lpstr>Презентация PowerPoint</vt:lpstr>
      <vt:lpstr>Презентация PowerPoint</vt:lpstr>
      <vt:lpstr>Презентация PowerPoint</vt:lpstr>
      <vt:lpstr>Типичные ошибки планирования</vt:lpstr>
      <vt:lpstr>Типичные ошибки деятельности</vt:lpstr>
      <vt:lpstr>Целевой раздел АООП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2023-10-11T07:57:51Z</dcterms:created>
  <dcterms:modified xsi:type="dcterms:W3CDTF">2023-10-12T08:13:40Z</dcterms:modified>
</cp:coreProperties>
</file>