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3">
  <p:sldMasterIdLst>
    <p:sldMasterId id="2147483648" r:id="rId1"/>
  </p:sldMasterIdLst>
  <p:sldIdLst>
    <p:sldId id="256" r:id="rId2"/>
    <p:sldId id="260" r:id="rId3"/>
    <p:sldId id="258" r:id="rId4"/>
    <p:sldId id="259" r:id="rId5"/>
    <p:sldId id="262" r:id="rId6"/>
    <p:sldId id="261" r:id="rId7"/>
    <p:sldId id="264" r:id="rId8"/>
    <p:sldId id="265" r:id="rId9"/>
    <p:sldId id="263" r:id="rId10"/>
    <p:sldId id="266" r:id="rId11"/>
    <p:sldId id="257" r:id="rId12"/>
    <p:sldId id="267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Средний стиль 2 —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8" d="100"/>
          <a:sy n="88" d="100"/>
        </p:scale>
        <p:origin x="-570" y="-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1D81A4F7-E7B9-E224-A6F5-3366FBA25DB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ACD92DAC-96C3-3543-693C-3BA7EB7377E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A61A78C8-392B-94BB-8DA3-8CA588A12C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348B9D-3412-497C-AA93-84E1621F89B4}" type="datetimeFigureOut">
              <a:rPr lang="ru-RU" smtClean="0"/>
              <a:t>12.10.2023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F5FC380B-9A6B-C2C2-9915-EC0E2A5AC8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3301B2BB-2CD3-7F18-9DBA-4A570E0789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7DAD6B-AF93-43C0-85C1-892180F0C9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61626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EEB083F9-41A6-D7B4-A4DD-517C6480D5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xmlns="" id="{BA0DCF96-7D29-B24F-A46F-5BD362F22E6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78D6F511-2480-F081-D3A0-5CE9D067A7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348B9D-3412-497C-AA93-84E1621F89B4}" type="datetimeFigureOut">
              <a:rPr lang="ru-RU" smtClean="0"/>
              <a:t>12.10.2023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93E01636-AAE3-C435-F5C0-F42ECC493A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EF82832B-40AE-60BA-022C-55E02BE4C9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7DAD6B-AF93-43C0-85C1-892180F0C9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38092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xmlns="" id="{FAE87480-BCCE-08F2-6C4B-1DFD1797E69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xmlns="" id="{AE25CE89-D756-4BF1-219A-5E59D287B31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A441886D-9BD5-0A3C-11B6-E00BADE0E1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348B9D-3412-497C-AA93-84E1621F89B4}" type="datetimeFigureOut">
              <a:rPr lang="ru-RU" smtClean="0"/>
              <a:t>12.10.2023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CD7AA3B4-4F79-87F0-CD9C-4DDBB5CD58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0DDD5ECA-452A-3CA6-F437-9F78079D45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7DAD6B-AF93-43C0-85C1-892180F0C9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55093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FEB611D4-B6C2-0F99-78D9-4DD7042A54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EF2BF91C-FD08-0BD6-04D5-F6B8B8395BB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67C7EC78-2AFA-ED5A-0E34-E7A80DD797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348B9D-3412-497C-AA93-84E1621F89B4}" type="datetimeFigureOut">
              <a:rPr lang="ru-RU" smtClean="0"/>
              <a:t>12.10.2023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A09FCB61-F570-A49F-99D6-96A933CAEE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B82F903E-DE96-4344-A377-03162194F7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7DAD6B-AF93-43C0-85C1-892180F0C9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47875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569F4255-7D88-FB74-ADAC-068A3C9624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65232C7B-35A4-3F94-1619-D316002EB21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2D8E6B13-17C3-93F4-B6DA-6B4C12BDAB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348B9D-3412-497C-AA93-84E1621F89B4}" type="datetimeFigureOut">
              <a:rPr lang="ru-RU" smtClean="0"/>
              <a:t>12.10.2023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83EDB0EA-F0B4-2012-32B9-302AB33F52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C245D6E0-4A55-8845-EFFB-F8AAFE22D6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7DAD6B-AF93-43C0-85C1-892180F0C9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77912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542D292F-B827-CBC7-0532-845BC7FF90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55715AD0-2106-587A-C6C0-87D0EDCD1BB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A003690F-050C-A88E-4881-DCBDA974677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677398C2-B167-E4CF-37D5-9C63282E83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348B9D-3412-497C-AA93-84E1621F89B4}" type="datetimeFigureOut">
              <a:rPr lang="ru-RU" smtClean="0"/>
              <a:t>12.10.2023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A861DD16-6CA3-0696-4FAB-8BDB0F5636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3E6F4A1D-93DF-9A84-1314-E207FF0899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7DAD6B-AF93-43C0-85C1-892180F0C9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47979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EDC68092-BE94-1E9D-FAAB-44E2C88BB8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8A307806-0DA3-60D0-6BF5-CDCFB78C88A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BB130610-BBB4-F46B-A92A-E25634F36B7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xmlns="" id="{E36ABD52-F15F-EE99-75AA-D9E6DA47EBE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xmlns="" id="{FBEA6890-7842-A66A-0E45-BD81057A72E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xmlns="" id="{85505C66-0AF3-7E81-C0B9-E989A5F2EE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348B9D-3412-497C-AA93-84E1621F89B4}" type="datetimeFigureOut">
              <a:rPr lang="ru-RU" smtClean="0"/>
              <a:t>12.10.2023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xmlns="" id="{711FA0E8-8D8C-185A-E1EE-8DD0AC16AD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xmlns="" id="{C9BE4BB3-B86F-D0E4-B199-9DBDF4C19D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7DAD6B-AF93-43C0-85C1-892180F0C9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20396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178B0387-C83D-9695-9FE4-51CF7CC0EC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xmlns="" id="{2F71E234-51D1-DCFA-62F3-121221312C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348B9D-3412-497C-AA93-84E1621F89B4}" type="datetimeFigureOut">
              <a:rPr lang="ru-RU" smtClean="0"/>
              <a:t>12.10.2023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xmlns="" id="{1C45B23E-1060-0CC8-06D7-5E3CF4FE62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xmlns="" id="{FFBFBFEF-8F24-32FF-7C9F-7A00A8619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7DAD6B-AF93-43C0-85C1-892180F0C9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10098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xmlns="" id="{CDA903CB-0454-1ED3-3DDD-F818BB21AD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348B9D-3412-497C-AA93-84E1621F89B4}" type="datetimeFigureOut">
              <a:rPr lang="ru-RU" smtClean="0"/>
              <a:t>12.10.2023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xmlns="" id="{95842A2E-0B43-C526-798A-DC7A16541F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xmlns="" id="{A01FA454-1DD1-AEB8-7589-EFF2449154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7DAD6B-AF93-43C0-85C1-892180F0C9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37664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2A3C8375-65B6-B7FB-640C-E36C893826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9E6D895E-E375-33AC-BA52-3CC9EECC294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D5792E96-9A34-F31B-187D-5131860C100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870DD38B-4342-54F9-8D44-E06152BAE7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348B9D-3412-497C-AA93-84E1621F89B4}" type="datetimeFigureOut">
              <a:rPr lang="ru-RU" smtClean="0"/>
              <a:t>12.10.2023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160C1B35-DACF-30E3-95A6-4C19E6E145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506DA759-B0F2-087C-397F-4D506D157D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7DAD6B-AF93-43C0-85C1-892180F0C9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85258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CC384A92-AC63-FAE7-2F2D-15CA37FAFB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xmlns="" id="{B0CDE171-7818-8DDA-978C-8C8E5E0E576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2939A698-A988-AA75-6098-C8E02419157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71EB6E6C-6AF6-144D-D8C4-6395080556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348B9D-3412-497C-AA93-84E1621F89B4}" type="datetimeFigureOut">
              <a:rPr lang="ru-RU" smtClean="0"/>
              <a:t>12.10.2023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5F832876-627A-AAB6-F8E6-7DFEF95043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B1D3443F-A459-2C99-E31E-A7486CAE38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7DAD6B-AF93-43C0-85C1-892180F0C9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25472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BEBEE92E-6B23-7161-F393-BFF70A2AF4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94FB868B-625E-C0F8-0C91-C28B3ABA75D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7999694A-6B1C-CA17-FAB3-44CE11F5BC3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348B9D-3412-497C-AA93-84E1621F89B4}" type="datetimeFigureOut">
              <a:rPr lang="ru-RU" smtClean="0"/>
              <a:t>12.10.2023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C2D7EC56-96D6-B444-58D4-D55C5B48871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ACBB961D-CF6E-1B57-3145-E32A414A06E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7DAD6B-AF93-43C0-85C1-892180F0C9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63027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: скругленные углы 3">
            <a:extLst>
              <a:ext uri="{FF2B5EF4-FFF2-40B4-BE49-F238E27FC236}">
                <a16:creationId xmlns:a16="http://schemas.microsoft.com/office/drawing/2014/main" xmlns="" id="{463FE2BB-2DAE-414F-8F80-89CA0E5FC57B}"/>
              </a:ext>
            </a:extLst>
          </p:cNvPr>
          <p:cNvSpPr/>
          <p:nvPr/>
        </p:nvSpPr>
        <p:spPr>
          <a:xfrm>
            <a:off x="184766" y="121652"/>
            <a:ext cx="11822468" cy="6614696"/>
          </a:xfrm>
          <a:prstGeom prst="roundRect">
            <a:avLst/>
          </a:prstGeom>
          <a:ln w="5715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/>
            <a:r>
              <a:rPr lang="ru-RU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800" b="1" dirty="0"/>
              <a:t>Мониторинг жизненных компетенций </a:t>
            </a:r>
          </a:p>
          <a:p>
            <a:pPr algn="ctr"/>
            <a:r>
              <a:rPr lang="ru-RU" sz="2800" b="1" dirty="0"/>
              <a:t>(личностных результатов образования) в рамках реализации программы коррекционной работы</a:t>
            </a:r>
          </a:p>
          <a:p>
            <a:pPr algn="r"/>
            <a:endParaRPr lang="ru-RU" sz="2000" dirty="0"/>
          </a:p>
          <a:p>
            <a:pPr algn="r"/>
            <a:endParaRPr lang="ru-RU" sz="2000" dirty="0"/>
          </a:p>
          <a:p>
            <a:pPr algn="r"/>
            <a:endParaRPr lang="ru-RU" sz="2000" dirty="0"/>
          </a:p>
          <a:p>
            <a:pPr algn="r"/>
            <a:endParaRPr lang="ru-RU" sz="2000" dirty="0"/>
          </a:p>
          <a:p>
            <a:pPr algn="r"/>
            <a:endParaRPr lang="ru-RU" sz="2000" dirty="0"/>
          </a:p>
          <a:p>
            <a:pPr algn="r"/>
            <a:r>
              <a:rPr lang="ru-RU" sz="2000" dirty="0"/>
              <a:t>Подготовила:</a:t>
            </a:r>
          </a:p>
          <a:p>
            <a:pPr algn="r"/>
            <a:r>
              <a:rPr lang="ru-RU" sz="2000" dirty="0"/>
              <a:t> Стребкова Татьяна Александровна, </a:t>
            </a:r>
          </a:p>
          <a:p>
            <a:pPr algn="r"/>
            <a:r>
              <a:rPr lang="ru-RU" sz="2000" dirty="0"/>
              <a:t>учитель-дефектолог </a:t>
            </a:r>
          </a:p>
          <a:p>
            <a:pPr algn="r"/>
            <a:r>
              <a:rPr lang="ru-RU" sz="2000" dirty="0"/>
              <a:t>МОУ ИРМО «</a:t>
            </a:r>
            <a:r>
              <a:rPr lang="ru-RU" sz="2000" dirty="0" err="1"/>
              <a:t>Кудинская</a:t>
            </a:r>
            <a:r>
              <a:rPr lang="ru-RU" sz="2000" dirty="0"/>
              <a:t> СОШ»</a:t>
            </a:r>
          </a:p>
          <a:p>
            <a:pPr algn="r"/>
            <a:r>
              <a:rPr lang="ru-RU" sz="2000" dirty="0"/>
              <a:t>МОУ ИРМО «Бутырская СОШ»</a:t>
            </a:r>
          </a:p>
          <a:p>
            <a:pPr algn="ctr"/>
            <a:endParaRPr lang="ru-RU" sz="2800" dirty="0"/>
          </a:p>
        </p:txBody>
      </p:sp>
      <p:pic>
        <p:nvPicPr>
          <p:cNvPr id="6146" name="Picture 2" descr="Технология проблемного обучения. Сборник проблемных ситуаций для уроков  математики, окружающего мира, русского языка в начальной школе.">
            <a:extLst>
              <a:ext uri="{FF2B5EF4-FFF2-40B4-BE49-F238E27FC236}">
                <a16:creationId xmlns:a16="http://schemas.microsoft.com/office/drawing/2014/main" xmlns="" id="{9D93848C-F891-861E-0E4D-8D4CC05BD11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8347" y="3128546"/>
            <a:ext cx="3619500" cy="3486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2583326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: скругленные углы 3">
            <a:extLst>
              <a:ext uri="{FF2B5EF4-FFF2-40B4-BE49-F238E27FC236}">
                <a16:creationId xmlns:a16="http://schemas.microsoft.com/office/drawing/2014/main" xmlns="" id="{7E09E0E0-3D9D-4168-D00E-50DF49A1D8C6}"/>
              </a:ext>
            </a:extLst>
          </p:cNvPr>
          <p:cNvSpPr/>
          <p:nvPr/>
        </p:nvSpPr>
        <p:spPr>
          <a:xfrm>
            <a:off x="94695" y="138142"/>
            <a:ext cx="12002610" cy="6581715"/>
          </a:xfrm>
          <a:prstGeom prst="roundRect">
            <a:avLst/>
          </a:prstGeom>
          <a:ln w="5715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indent="450215" algn="just"/>
            <a:endParaRPr lang="ru-RU" sz="2400" kern="50" dirty="0">
              <a:effectLst/>
              <a:ea typeface="Arial Unicode MS"/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D4E60CE8-1544-1117-C982-F6ACB4CEBEB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1505" t="22912" r="30316" b="6926"/>
          <a:stretch/>
        </p:blipFill>
        <p:spPr>
          <a:xfrm>
            <a:off x="1421314" y="258092"/>
            <a:ext cx="9525739" cy="64617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869642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4" descr="Формирование жизненных компетенций ребенка с расстройствами аутистического  спектра | Сургутская городская клиническая поликлиника № 4">
            <a:extLst>
              <a:ext uri="{FF2B5EF4-FFF2-40B4-BE49-F238E27FC236}">
                <a16:creationId xmlns:a16="http://schemas.microsoft.com/office/drawing/2014/main" xmlns="" id="{791D25BF-95B8-B47B-0ECF-8A91266AC06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20807" y="0"/>
            <a:ext cx="3498386" cy="49453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2" name="Picture 2" descr="Формирование жизненных компетенций у детей с умственной отсталостью», С. Ю.  Танцюра – скачать pdf на Литрес">
            <a:extLst>
              <a:ext uri="{FF2B5EF4-FFF2-40B4-BE49-F238E27FC236}">
                <a16:creationId xmlns:a16="http://schemas.microsoft.com/office/drawing/2014/main" xmlns="" id="{7EE8D2AB-0FCC-FABA-C375-883A85D4921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635" y="206871"/>
            <a:ext cx="2553810" cy="37448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Участвовать в вебинаре &quot;Формирование и развитие жизненных (ключевых)  компетенций воспитанников во внеурочной деятельности&quot; – УчМет">
            <a:extLst>
              <a:ext uri="{FF2B5EF4-FFF2-40B4-BE49-F238E27FC236}">
                <a16:creationId xmlns:a16="http://schemas.microsoft.com/office/drawing/2014/main" xmlns="" id="{52C2249A-041B-B66C-9664-6A2358B57CC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7567" y="328474"/>
            <a:ext cx="3677802" cy="52004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8" name="Picture 8" descr="Развитие жизненных компетенций у детей с инвалидностью">
            <a:extLst>
              <a:ext uri="{FF2B5EF4-FFF2-40B4-BE49-F238E27FC236}">
                <a16:creationId xmlns:a16="http://schemas.microsoft.com/office/drawing/2014/main" xmlns="" id="{E0D5BCF3-E9F2-581A-533C-0111BAE5AC9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3532" y="2752078"/>
            <a:ext cx="2952454" cy="41059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4975674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: скругленные углы 3">
            <a:extLst>
              <a:ext uri="{FF2B5EF4-FFF2-40B4-BE49-F238E27FC236}">
                <a16:creationId xmlns:a16="http://schemas.microsoft.com/office/drawing/2014/main" xmlns="" id="{4338474E-78B2-3C50-9891-EC7075B0224E}"/>
              </a:ext>
            </a:extLst>
          </p:cNvPr>
          <p:cNvSpPr/>
          <p:nvPr/>
        </p:nvSpPr>
        <p:spPr>
          <a:xfrm>
            <a:off x="94695" y="138142"/>
            <a:ext cx="12002610" cy="6581715"/>
          </a:xfrm>
          <a:prstGeom prst="roundRect">
            <a:avLst/>
          </a:prstGeom>
          <a:ln w="5715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indent="450215" algn="just"/>
            <a:endParaRPr lang="ru-RU" sz="2400" kern="50" dirty="0">
              <a:effectLst/>
              <a:ea typeface="Arial Unicode MS"/>
            </a:endParaRP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xmlns="" id="{88640C6C-160D-9CCD-1676-79C954C7C1FD}"/>
              </a:ext>
            </a:extLst>
          </p:cNvPr>
          <p:cNvSpPr/>
          <p:nvPr/>
        </p:nvSpPr>
        <p:spPr>
          <a:xfrm>
            <a:off x="2158517" y="2967335"/>
            <a:ext cx="787497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50" dirty="0">
                <a:ln w="0"/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Благодарю за внимание!</a:t>
            </a:r>
          </a:p>
        </p:txBody>
      </p:sp>
    </p:spTree>
    <p:extLst>
      <p:ext uri="{BB962C8B-B14F-4D97-AF65-F5344CB8AC3E}">
        <p14:creationId xmlns:p14="http://schemas.microsoft.com/office/powerpoint/2010/main" val="7077468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: скругленные углы 1">
            <a:extLst>
              <a:ext uri="{FF2B5EF4-FFF2-40B4-BE49-F238E27FC236}">
                <a16:creationId xmlns:a16="http://schemas.microsoft.com/office/drawing/2014/main" xmlns="" id="{D780E144-7207-457F-5971-5C3FAA671474}"/>
              </a:ext>
            </a:extLst>
          </p:cNvPr>
          <p:cNvSpPr/>
          <p:nvPr/>
        </p:nvSpPr>
        <p:spPr>
          <a:xfrm>
            <a:off x="3497801" y="119849"/>
            <a:ext cx="5196397" cy="914400"/>
          </a:xfrm>
          <a:prstGeom prst="roundRect">
            <a:avLst/>
          </a:prstGeom>
          <a:ln w="5715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dirty="0"/>
              <a:t>Реализация ФАООП УО (ИН)</a:t>
            </a:r>
          </a:p>
        </p:txBody>
      </p:sp>
      <p:sp>
        <p:nvSpPr>
          <p:cNvPr id="3" name="Прямоугольник: скругленные углы 2">
            <a:extLst>
              <a:ext uri="{FF2B5EF4-FFF2-40B4-BE49-F238E27FC236}">
                <a16:creationId xmlns:a16="http://schemas.microsoft.com/office/drawing/2014/main" xmlns="" id="{2E57B5C8-C797-72E4-DBF4-4A2064015EBB}"/>
              </a:ext>
            </a:extLst>
          </p:cNvPr>
          <p:cNvSpPr/>
          <p:nvPr/>
        </p:nvSpPr>
        <p:spPr>
          <a:xfrm>
            <a:off x="145002" y="1100831"/>
            <a:ext cx="11733320" cy="5690587"/>
          </a:xfrm>
          <a:prstGeom prst="roundRect">
            <a:avLst/>
          </a:prstGeom>
          <a:ln w="5715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800" dirty="0"/>
          </a:p>
          <a:p>
            <a:pPr algn="ctr"/>
            <a:endParaRPr lang="ru-RU" sz="2800" dirty="0"/>
          </a:p>
          <a:p>
            <a:pPr algn="ctr"/>
            <a:endParaRPr lang="ru-RU" sz="2800" dirty="0"/>
          </a:p>
          <a:p>
            <a:pPr algn="ctr"/>
            <a:endParaRPr lang="ru-RU" sz="2800" dirty="0"/>
          </a:p>
          <a:p>
            <a:pPr algn="ctr"/>
            <a:endParaRPr lang="ru-RU" sz="2800" dirty="0"/>
          </a:p>
          <a:p>
            <a:pPr algn="ctr"/>
            <a:r>
              <a:rPr lang="ru-RU" sz="2800" dirty="0"/>
              <a:t>Вариант 1</a:t>
            </a:r>
          </a:p>
          <a:p>
            <a:pPr algn="ctr"/>
            <a:r>
              <a:rPr lang="ru-RU" sz="2800" dirty="0">
                <a:solidFill>
                  <a:srgbClr val="FF0000"/>
                </a:solidFill>
              </a:rPr>
              <a:t>Цель: </a:t>
            </a:r>
            <a:r>
              <a:rPr lang="ru-RU" sz="2400" b="1" dirty="0">
                <a:solidFill>
                  <a:srgbClr val="000000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создание условий </a:t>
            </a:r>
            <a:r>
              <a:rPr lang="ru-RU" sz="2400" dirty="0">
                <a:solidFill>
                  <a:srgbClr val="000000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для максимального удовлетворения особых образовательных потребностей обучающихся, обеспечивающих </a:t>
            </a:r>
            <a:r>
              <a:rPr lang="ru-RU" sz="2400" b="1" dirty="0">
                <a:solidFill>
                  <a:srgbClr val="000000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усвоение ими социального и культурного опыта.</a:t>
            </a:r>
          </a:p>
          <a:p>
            <a:pPr indent="457200" algn="just"/>
            <a:r>
              <a:rPr lang="ru-RU" sz="2400" b="1" dirty="0"/>
              <a:t>Задачи: </a:t>
            </a:r>
            <a:r>
              <a:rPr lang="ru-RU" sz="2400" dirty="0">
                <a:solidFill>
                  <a:srgbClr val="FF0000"/>
                </a:solidFill>
              </a:rPr>
              <a:t>овладение </a:t>
            </a:r>
            <a:r>
              <a:rPr lang="ru-RU" sz="2400" dirty="0">
                <a:solidFill>
                  <a:srgbClr val="000000"/>
                </a:solidFill>
                <a:ea typeface="Times New Roman" panose="02020603050405020304" pitchFamily="18" charset="0"/>
              </a:rPr>
              <a:t>обучающимися с легкой умственной отсталостью (интеллектуальными нарушениями) </a:t>
            </a:r>
            <a:r>
              <a:rPr lang="ru-RU" sz="2400" dirty="0">
                <a:solidFill>
                  <a:srgbClr val="FF0000"/>
                </a:solidFill>
                <a:ea typeface="Times New Roman" panose="02020603050405020304" pitchFamily="18" charset="0"/>
              </a:rPr>
              <a:t>учебной деятельностью, обеспечивающей формирование жизненных компетенций;</a:t>
            </a:r>
            <a:endParaRPr lang="ru-RU" sz="2400" dirty="0">
              <a:ea typeface="Times New Roman" panose="02020603050405020304" pitchFamily="18" charset="0"/>
            </a:endParaRPr>
          </a:p>
          <a:p>
            <a:pPr indent="457200" algn="just"/>
            <a:r>
              <a:rPr lang="ru-RU" sz="2400" dirty="0">
                <a:solidFill>
                  <a:srgbClr val="FF0000"/>
                </a:solidFill>
                <a:ea typeface="Times New Roman" panose="02020603050405020304" pitchFamily="18" charset="0"/>
              </a:rPr>
              <a:t>формирование общей культуры, обеспечивающей разностороннее развитие их личности </a:t>
            </a:r>
            <a:r>
              <a:rPr lang="ru-RU" sz="2400" dirty="0">
                <a:solidFill>
                  <a:srgbClr val="000000"/>
                </a:solidFill>
                <a:ea typeface="Times New Roman" panose="02020603050405020304" pitchFamily="18" charset="0"/>
              </a:rPr>
              <a:t>(нравственно-эстетическое, социально-личностное, интеллектуальное, физическое), в соответствии с принятыми в семье и обществе духовно-нравственными и социокультурными ценностями;</a:t>
            </a:r>
            <a:endParaRPr lang="ru-RU" sz="2400" dirty="0">
              <a:ea typeface="Times New Roman" panose="02020603050405020304" pitchFamily="18" charset="0"/>
            </a:endParaRPr>
          </a:p>
          <a:p>
            <a:pPr indent="457200" algn="just"/>
            <a:r>
              <a:rPr lang="ru-RU" sz="2400" dirty="0">
                <a:solidFill>
                  <a:srgbClr val="FF0000"/>
                </a:solidFill>
                <a:ea typeface="Times New Roman" panose="02020603050405020304" pitchFamily="18" charset="0"/>
              </a:rPr>
              <a:t>достижение планируемых результатов освоения АООП </a:t>
            </a:r>
            <a:r>
              <a:rPr lang="ru-RU" sz="2400" dirty="0">
                <a:solidFill>
                  <a:srgbClr val="000000"/>
                </a:solidFill>
                <a:ea typeface="Times New Roman" panose="02020603050405020304" pitchFamily="18" charset="0"/>
              </a:rPr>
              <a:t>образования обучающимися с легкой умственной отсталостью (интеллектуальными нарушениями) с учетом их особых образовательных потребностей, а также индивидуальных особенностей и возможностей</a:t>
            </a:r>
            <a:endParaRPr lang="ru-RU" sz="2400" dirty="0">
              <a:ea typeface="Times New Roman" panose="02020603050405020304" pitchFamily="18" charset="0"/>
            </a:endParaRPr>
          </a:p>
          <a:p>
            <a:pPr algn="ctr"/>
            <a:endParaRPr lang="ru-RU" sz="24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400" b="1" dirty="0">
              <a:solidFill>
                <a:srgbClr val="00000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/>
            <a:endParaRPr lang="ru-RU" sz="24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/>
            <a:endParaRPr lang="ru-RU" sz="2400" b="1" dirty="0">
              <a:solidFill>
                <a:srgbClr val="00000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/>
            <a:endParaRPr lang="ru-RU" sz="20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/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6644962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: скругленные углы 3">
            <a:extLst>
              <a:ext uri="{FF2B5EF4-FFF2-40B4-BE49-F238E27FC236}">
                <a16:creationId xmlns:a16="http://schemas.microsoft.com/office/drawing/2014/main" xmlns="" id="{6EF68D13-E56B-3C50-E44D-8C277B3D536A}"/>
              </a:ext>
            </a:extLst>
          </p:cNvPr>
          <p:cNvSpPr/>
          <p:nvPr/>
        </p:nvSpPr>
        <p:spPr>
          <a:xfrm>
            <a:off x="295923" y="701336"/>
            <a:ext cx="5350276" cy="4925256"/>
          </a:xfrm>
          <a:prstGeom prst="roundRect">
            <a:avLst/>
          </a:prstGeom>
          <a:ln w="5715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rgbClr val="002060"/>
                </a:solidFill>
              </a:rPr>
              <a:t>Программа коррекционной работы школы</a:t>
            </a:r>
          </a:p>
          <a:p>
            <a:pPr algn="ctr"/>
            <a:r>
              <a:rPr lang="ru-RU" sz="2800" dirty="0">
                <a:solidFill>
                  <a:srgbClr val="FF0000"/>
                </a:solidFill>
              </a:rPr>
              <a:t>  Цель: </a:t>
            </a:r>
            <a:r>
              <a:rPr lang="ru-RU" sz="2800" kern="50" dirty="0">
                <a:solidFill>
                  <a:srgbClr val="00000A"/>
                </a:solidFill>
                <a:effectLst/>
                <a:ea typeface="Arial Unicode MS"/>
              </a:rPr>
              <a:t>обеспечение успешности освоения АООП обучающимися через реализацию всех своих  направлений, через применение различных форм,  специальных методов,  приёмов на коррекционно-развивающих занятиях.</a:t>
            </a:r>
            <a:endParaRPr lang="ru-RU" sz="2800" dirty="0"/>
          </a:p>
        </p:txBody>
      </p:sp>
      <p:sp>
        <p:nvSpPr>
          <p:cNvPr id="5" name="Прямоугольник: скругленные углы 4">
            <a:extLst>
              <a:ext uri="{FF2B5EF4-FFF2-40B4-BE49-F238E27FC236}">
                <a16:creationId xmlns:a16="http://schemas.microsoft.com/office/drawing/2014/main" xmlns="" id="{6681C773-0694-C1DE-7E45-578EACFFEC23}"/>
              </a:ext>
            </a:extLst>
          </p:cNvPr>
          <p:cNvSpPr/>
          <p:nvPr/>
        </p:nvSpPr>
        <p:spPr>
          <a:xfrm>
            <a:off x="6220288" y="3888418"/>
            <a:ext cx="5350276" cy="2767983"/>
          </a:xfrm>
          <a:prstGeom prst="roundRect">
            <a:avLst/>
          </a:prstGeom>
          <a:ln w="5715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800" dirty="0"/>
          </a:p>
          <a:p>
            <a:pPr algn="ctr"/>
            <a:r>
              <a:rPr lang="ru-RU" sz="2800" dirty="0"/>
              <a:t>ЦЕЛЬ</a:t>
            </a:r>
          </a:p>
          <a:p>
            <a:pPr algn="ctr"/>
            <a:endParaRPr lang="ru-RU" dirty="0"/>
          </a:p>
          <a:p>
            <a:pPr algn="ctr"/>
            <a:r>
              <a:rPr lang="ru-RU" sz="2800" dirty="0"/>
              <a:t>ЗАДАЧИ</a:t>
            </a:r>
          </a:p>
          <a:p>
            <a:pPr algn="ctr"/>
            <a:endParaRPr lang="ru-RU" dirty="0"/>
          </a:p>
          <a:p>
            <a:pPr algn="ctr"/>
            <a:r>
              <a:rPr lang="ru-RU" sz="2800" dirty="0"/>
              <a:t>Потребности = Результаты</a:t>
            </a:r>
          </a:p>
          <a:p>
            <a:pPr algn="ctr"/>
            <a:endParaRPr lang="ru-RU" sz="1600" dirty="0"/>
          </a:p>
          <a:p>
            <a:pPr algn="ctr"/>
            <a:r>
              <a:rPr lang="ru-RU" sz="2800" dirty="0">
                <a:solidFill>
                  <a:srgbClr val="FF0000"/>
                </a:solidFill>
              </a:rPr>
              <a:t>Личностные </a:t>
            </a:r>
            <a:r>
              <a:rPr lang="ru-RU" sz="2800" dirty="0"/>
              <a:t>         </a:t>
            </a:r>
            <a:r>
              <a:rPr lang="ru-RU" sz="2800" dirty="0">
                <a:solidFill>
                  <a:srgbClr val="0070C0"/>
                </a:solidFill>
              </a:rPr>
              <a:t>Предметные</a:t>
            </a:r>
          </a:p>
          <a:p>
            <a:pPr algn="ctr"/>
            <a:endParaRPr lang="ru-RU" sz="2800" dirty="0"/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xmlns="" id="{D9B1A5F5-73FB-FF27-09AD-6205B58F0FC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20000"/>
                    </a14:imgEffect>
                  </a14:imgLayer>
                </a14:imgProps>
              </a:ext>
            </a:extLst>
          </a:blip>
          <a:srcRect l="59927" t="27702" r="7743" b="31263"/>
          <a:stretch/>
        </p:blipFill>
        <p:spPr>
          <a:xfrm>
            <a:off x="6220288" y="0"/>
            <a:ext cx="5231907" cy="37353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84334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: скругленные углы 1">
            <a:extLst>
              <a:ext uri="{FF2B5EF4-FFF2-40B4-BE49-F238E27FC236}">
                <a16:creationId xmlns:a16="http://schemas.microsoft.com/office/drawing/2014/main" xmlns="" id="{C6F3AC8E-9FDB-14B6-F9F6-8D1699F2D039}"/>
              </a:ext>
            </a:extLst>
          </p:cNvPr>
          <p:cNvSpPr/>
          <p:nvPr/>
        </p:nvSpPr>
        <p:spPr>
          <a:xfrm>
            <a:off x="290003" y="719089"/>
            <a:ext cx="5715741" cy="5708343"/>
          </a:xfrm>
          <a:prstGeom prst="roundRect">
            <a:avLst/>
          </a:prstGeom>
          <a:ln w="5715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800" dirty="0"/>
          </a:p>
          <a:p>
            <a:pPr algn="ctr"/>
            <a:r>
              <a:rPr lang="ru-RU" sz="2800" dirty="0">
                <a:solidFill>
                  <a:srgbClr val="FF0000"/>
                </a:solidFill>
              </a:rPr>
              <a:t>Личностные результаты</a:t>
            </a:r>
          </a:p>
          <a:p>
            <a:pPr indent="450215" algn="ctr"/>
            <a:r>
              <a:rPr lang="ru-RU" sz="2400" kern="50" dirty="0">
                <a:solidFill>
                  <a:srgbClr val="000000"/>
                </a:solidFill>
                <a:ea typeface="Arial Unicode MS"/>
              </a:rPr>
              <a:t>в</a:t>
            </a:r>
            <a:r>
              <a:rPr lang="ru-RU" sz="2400" kern="50" dirty="0">
                <a:solidFill>
                  <a:srgbClr val="000000"/>
                </a:solidFill>
                <a:effectLst/>
                <a:ea typeface="Arial Unicode MS"/>
              </a:rPr>
              <a:t> соответствии с ФГОС образования обучающихся с умственной отсталостью (интеллектуальными нарушениями) </a:t>
            </a:r>
            <a:r>
              <a:rPr lang="ru-RU" sz="2400" kern="50" dirty="0" smtClean="0">
                <a:solidFill>
                  <a:srgbClr val="000000"/>
                </a:solidFill>
                <a:effectLst/>
                <a:ea typeface="Arial Unicode MS"/>
              </a:rPr>
              <a:t>ФАООП </a:t>
            </a:r>
          </a:p>
          <a:p>
            <a:pPr indent="450215" algn="ctr"/>
            <a:r>
              <a:rPr lang="ru-RU" sz="2400" b="1" kern="50" dirty="0" smtClean="0">
                <a:solidFill>
                  <a:srgbClr val="000000"/>
                </a:solidFill>
                <a:effectLst/>
                <a:ea typeface="Arial Unicode MS"/>
              </a:rPr>
              <a:t>включают</a:t>
            </a:r>
            <a:r>
              <a:rPr lang="ru-RU" sz="2400" kern="50" dirty="0" smtClean="0">
                <a:solidFill>
                  <a:srgbClr val="000000"/>
                </a:solidFill>
                <a:effectLst/>
                <a:ea typeface="Arial Unicode MS"/>
              </a:rPr>
              <a:t> </a:t>
            </a:r>
            <a:endParaRPr lang="ru-RU" sz="2400" kern="50" dirty="0">
              <a:solidFill>
                <a:srgbClr val="000000"/>
              </a:solidFill>
              <a:effectLst/>
              <a:ea typeface="Arial Unicode MS"/>
            </a:endParaRPr>
          </a:p>
          <a:p>
            <a:pPr indent="450215" algn="ctr"/>
            <a:r>
              <a:rPr lang="ru-RU" sz="2400" kern="50" dirty="0">
                <a:solidFill>
                  <a:srgbClr val="0070C0"/>
                </a:solidFill>
                <a:effectLst/>
                <a:ea typeface="Arial Unicode MS"/>
              </a:rPr>
              <a:t>индивидуально-личностные качества </a:t>
            </a:r>
          </a:p>
          <a:p>
            <a:pPr indent="450215" algn="ctr"/>
            <a:r>
              <a:rPr lang="ru-RU" sz="2400" kern="50" dirty="0">
                <a:solidFill>
                  <a:srgbClr val="000000"/>
                </a:solidFill>
                <a:effectLst/>
                <a:ea typeface="Arial Unicode MS"/>
              </a:rPr>
              <a:t>и </a:t>
            </a:r>
            <a:r>
              <a:rPr lang="ru-RU" sz="2400" kern="50" dirty="0">
                <a:solidFill>
                  <a:srgbClr val="0070C0"/>
                </a:solidFill>
                <a:effectLst/>
                <a:ea typeface="Arial Unicode MS"/>
              </a:rPr>
              <a:t>социальные (жизненные) компетенции </a:t>
            </a:r>
            <a:r>
              <a:rPr lang="ru-RU" sz="2400" kern="50" dirty="0">
                <a:solidFill>
                  <a:schemeClr val="tx1"/>
                </a:solidFill>
                <a:effectLst/>
                <a:ea typeface="Arial Unicode MS"/>
              </a:rPr>
              <a:t>обучающегося, </a:t>
            </a:r>
            <a:r>
              <a:rPr lang="ru-RU" sz="2400" kern="50" dirty="0">
                <a:solidFill>
                  <a:srgbClr val="0070C0"/>
                </a:solidFill>
                <a:effectLst/>
                <a:ea typeface="Arial Unicode MS"/>
              </a:rPr>
              <a:t>социально значимые ценностные установки</a:t>
            </a:r>
            <a:r>
              <a:rPr lang="ru-RU" sz="2400" kern="50" dirty="0">
                <a:solidFill>
                  <a:srgbClr val="000000"/>
                </a:solidFill>
                <a:effectLst/>
                <a:ea typeface="Arial Unicode MS"/>
              </a:rPr>
              <a:t>.</a:t>
            </a:r>
            <a:endParaRPr lang="ru-RU" sz="2400" kern="50" dirty="0">
              <a:effectLst/>
              <a:ea typeface="Arial Unicode MS"/>
            </a:endParaRPr>
          </a:p>
          <a:p>
            <a:pPr algn="ctr"/>
            <a:endParaRPr lang="ru-RU" sz="2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/>
            <a:r>
              <a:rPr lang="ru-RU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endParaRPr lang="ru-RU" sz="2800" dirty="0"/>
          </a:p>
        </p:txBody>
      </p:sp>
      <p:sp>
        <p:nvSpPr>
          <p:cNvPr id="5" name="Прямоугольник: скругленные углы 4">
            <a:extLst>
              <a:ext uri="{FF2B5EF4-FFF2-40B4-BE49-F238E27FC236}">
                <a16:creationId xmlns:a16="http://schemas.microsoft.com/office/drawing/2014/main" xmlns="" id="{635AF080-F764-F2BB-CB24-D6A4D1780701}"/>
              </a:ext>
            </a:extLst>
          </p:cNvPr>
          <p:cNvSpPr/>
          <p:nvPr/>
        </p:nvSpPr>
        <p:spPr>
          <a:xfrm>
            <a:off x="6186256" y="887765"/>
            <a:ext cx="5350276" cy="4925256"/>
          </a:xfrm>
          <a:prstGeom prst="roundRect">
            <a:avLst/>
          </a:prstGeom>
          <a:ln w="5715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800" dirty="0"/>
          </a:p>
          <a:p>
            <a:pPr algn="ctr"/>
            <a:endParaRPr lang="ru-RU" sz="2800" dirty="0"/>
          </a:p>
          <a:p>
            <a:pPr algn="ctr"/>
            <a:endParaRPr lang="ru-RU" sz="2800" dirty="0"/>
          </a:p>
          <a:p>
            <a:pPr algn="ctr"/>
            <a:endParaRPr lang="ru-RU" sz="2800" dirty="0"/>
          </a:p>
          <a:p>
            <a:pPr algn="ctr"/>
            <a:endParaRPr lang="ru-RU" sz="2800" dirty="0"/>
          </a:p>
          <a:p>
            <a:pPr algn="ctr"/>
            <a:r>
              <a:rPr lang="ru-RU" sz="2400" dirty="0">
                <a:ea typeface="Times New Roman" panose="02020603050405020304" pitchFamily="18" charset="0"/>
              </a:rPr>
              <a:t>Уровень достижения личностных результатов</a:t>
            </a:r>
          </a:p>
          <a:p>
            <a:pPr algn="ctr"/>
            <a:endParaRPr lang="ru-RU" sz="2400" dirty="0">
              <a:ea typeface="Times New Roman" panose="02020603050405020304" pitchFamily="18" charset="0"/>
            </a:endParaRPr>
          </a:p>
          <a:p>
            <a:pPr algn="ctr"/>
            <a:r>
              <a:rPr lang="ru-RU" sz="2400" b="1" dirty="0">
                <a:solidFill>
                  <a:srgbClr val="0070C0"/>
                </a:solidFill>
              </a:rPr>
              <a:t>МОНИТОРИНГ </a:t>
            </a:r>
          </a:p>
          <a:p>
            <a:pPr algn="ctr"/>
            <a:r>
              <a:rPr lang="ru-RU" sz="2400" dirty="0">
                <a:solidFill>
                  <a:schemeClr val="tx1"/>
                </a:solidFill>
              </a:rPr>
              <a:t>(система наблюдений и оценки)</a:t>
            </a:r>
            <a:endParaRPr lang="ru-RU" sz="2800" dirty="0">
              <a:solidFill>
                <a:schemeClr val="tx1"/>
              </a:solidFill>
            </a:endParaRPr>
          </a:p>
        </p:txBody>
      </p:sp>
      <p:pic>
        <p:nvPicPr>
          <p:cNvPr id="3074" name="Picture 2" descr="Мониторинг – Бесплатные иконки: бизнес">
            <a:extLst>
              <a:ext uri="{FF2B5EF4-FFF2-40B4-BE49-F238E27FC236}">
                <a16:creationId xmlns:a16="http://schemas.microsoft.com/office/drawing/2014/main" xmlns="" id="{73A000CD-41FA-3007-C087-EB46B9D5A15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7066" y="821737"/>
            <a:ext cx="2528656" cy="2528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255980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: скругленные углы 3">
            <a:extLst>
              <a:ext uri="{FF2B5EF4-FFF2-40B4-BE49-F238E27FC236}">
                <a16:creationId xmlns:a16="http://schemas.microsoft.com/office/drawing/2014/main" xmlns="" id="{9542C71B-6FC0-8502-D389-C78DCC7B2687}"/>
              </a:ext>
            </a:extLst>
          </p:cNvPr>
          <p:cNvSpPr/>
          <p:nvPr/>
        </p:nvSpPr>
        <p:spPr>
          <a:xfrm>
            <a:off x="568169" y="328473"/>
            <a:ext cx="11256887" cy="6258757"/>
          </a:xfrm>
          <a:prstGeom prst="roundRect">
            <a:avLst/>
          </a:prstGeom>
          <a:ln w="5715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indent="450215" algn="ctr"/>
            <a:r>
              <a:rPr lang="ru-RU" sz="2000" dirty="0">
                <a:solidFill>
                  <a:srgbClr val="4D4D4D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Приказ Министерства просвещения РФ от 24 ноября 2022 г. № 1026 "Об утверждении федеральной адаптированной основной общеобразовательной программы обучающихся с умственной отсталостью (интеллектуальными нарушениями)"</a:t>
            </a:r>
            <a:endParaRPr lang="ru-RU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ctr"/>
            <a:endParaRPr lang="ru-RU" sz="2400" b="1" kern="50" dirty="0">
              <a:solidFill>
                <a:srgbClr val="000000"/>
              </a:solidFill>
              <a:effectLst/>
              <a:ea typeface="Arial Unicode MS"/>
            </a:endParaRPr>
          </a:p>
          <a:p>
            <a:pPr indent="450215" algn="ctr"/>
            <a:r>
              <a:rPr lang="ru-RU" sz="2400" b="1" kern="50" dirty="0">
                <a:solidFill>
                  <a:srgbClr val="000000"/>
                </a:solidFill>
                <a:effectLst/>
                <a:ea typeface="Arial Unicode MS"/>
              </a:rPr>
              <a:t>Программа оценки личностных результатов</a:t>
            </a:r>
            <a:endParaRPr lang="ru-RU" sz="2400" b="1" kern="50" dirty="0">
              <a:effectLst/>
              <a:ea typeface="Arial Unicode MS"/>
            </a:endParaRPr>
          </a:p>
          <a:p>
            <a:pPr indent="450215" algn="just"/>
            <a:r>
              <a:rPr lang="ru-RU" sz="2400" kern="50" dirty="0">
                <a:solidFill>
                  <a:srgbClr val="000000"/>
                </a:solidFill>
                <a:effectLst/>
                <a:ea typeface="Arial Unicode MS"/>
              </a:rPr>
              <a:t>Программа оценки включает:</a:t>
            </a:r>
            <a:endParaRPr lang="ru-RU" sz="2400" kern="50" dirty="0">
              <a:effectLst/>
              <a:ea typeface="Arial Unicode MS"/>
            </a:endParaRPr>
          </a:p>
          <a:p>
            <a:pPr indent="450215" algn="just"/>
            <a:r>
              <a:rPr lang="ru-RU" sz="2400" kern="50" dirty="0">
                <a:solidFill>
                  <a:srgbClr val="000000"/>
                </a:solidFill>
                <a:effectLst/>
                <a:ea typeface="Arial Unicode MS"/>
              </a:rPr>
              <a:t>а) полный перечень личностных результатов, прописанных в тексте </a:t>
            </a:r>
            <a:r>
              <a:rPr lang="ru-RU" sz="2400" kern="50" dirty="0">
                <a:solidFill>
                  <a:schemeClr val="tx1"/>
                </a:solidFill>
                <a:effectLst/>
                <a:ea typeface="Arial Unicode MS"/>
                <a:cs typeface="Times New Roman CYR" panose="02020603050405020304" pitchFamily="18" charset="0"/>
              </a:rPr>
              <a:t>ФГОС</a:t>
            </a:r>
            <a:r>
              <a:rPr lang="ru-RU" sz="2400" kern="50" dirty="0">
                <a:solidFill>
                  <a:srgbClr val="000000"/>
                </a:solidFill>
                <a:effectLst/>
                <a:ea typeface="Arial Unicode MS"/>
              </a:rPr>
              <a:t>, которые выступают в качестве критериев оценки социальной (жизненной) компетенции обучающихся;</a:t>
            </a:r>
            <a:endParaRPr lang="ru-RU" sz="2400" kern="50" dirty="0">
              <a:effectLst/>
              <a:ea typeface="Arial Unicode MS"/>
            </a:endParaRPr>
          </a:p>
          <a:p>
            <a:pPr indent="450215" algn="just"/>
            <a:r>
              <a:rPr lang="ru-RU" sz="2400" kern="50" dirty="0">
                <a:solidFill>
                  <a:srgbClr val="000000"/>
                </a:solidFill>
                <a:effectLst/>
                <a:ea typeface="Arial Unicode MS"/>
              </a:rPr>
              <a:t>б) перечень параметров и индикаторов оценки каждого результата;</a:t>
            </a:r>
          </a:p>
          <a:p>
            <a:pPr indent="450215" algn="just"/>
            <a:r>
              <a:rPr lang="ru-RU" sz="2400" kern="50" dirty="0">
                <a:solidFill>
                  <a:srgbClr val="000000"/>
                </a:solidFill>
                <a:effectLst/>
                <a:ea typeface="Arial Unicode MS"/>
              </a:rPr>
              <a:t>в) систему балльной оценки результатов;</a:t>
            </a:r>
            <a:endParaRPr lang="ru-RU" sz="2400" kern="50" dirty="0">
              <a:effectLst/>
              <a:ea typeface="Arial Unicode MS"/>
            </a:endParaRPr>
          </a:p>
          <a:p>
            <a:pPr indent="450215" algn="just"/>
            <a:r>
              <a:rPr lang="ru-RU" sz="2400" kern="50" dirty="0">
                <a:solidFill>
                  <a:srgbClr val="000000"/>
                </a:solidFill>
                <a:effectLst/>
                <a:ea typeface="Arial Unicode MS"/>
              </a:rPr>
              <a:t>г) образец документов, в которых отражаются индивидуальные результаты каждого обучающегося;</a:t>
            </a:r>
          </a:p>
          <a:p>
            <a:pPr indent="450215" algn="just"/>
            <a:r>
              <a:rPr lang="ru-RU" sz="2400" kern="50" dirty="0">
                <a:solidFill>
                  <a:srgbClr val="000000"/>
                </a:solidFill>
                <a:effectLst/>
                <a:ea typeface="Arial Unicode MS"/>
              </a:rPr>
              <a:t>д) материалы для проведения процедуры оценки личностных и результатов.</a:t>
            </a:r>
            <a:endParaRPr lang="ru-RU" sz="2400" kern="50" dirty="0">
              <a:effectLst/>
              <a:ea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val="22362755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: скругленные углы 4">
            <a:extLst>
              <a:ext uri="{FF2B5EF4-FFF2-40B4-BE49-F238E27FC236}">
                <a16:creationId xmlns:a16="http://schemas.microsoft.com/office/drawing/2014/main" xmlns="" id="{41DE8A0D-6992-6AEA-4C39-1C76E3D1A256}"/>
              </a:ext>
            </a:extLst>
          </p:cNvPr>
          <p:cNvSpPr/>
          <p:nvPr/>
        </p:nvSpPr>
        <p:spPr>
          <a:xfrm>
            <a:off x="0" y="132009"/>
            <a:ext cx="7963270" cy="6725991"/>
          </a:xfrm>
          <a:prstGeom prst="roundRect">
            <a:avLst/>
          </a:prstGeom>
          <a:ln w="5715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indent="450215" algn="just"/>
            <a:r>
              <a:rPr lang="ru-RU" sz="1600" b="1" kern="50" dirty="0">
                <a:solidFill>
                  <a:srgbClr val="000000"/>
                </a:solidFill>
                <a:effectLst/>
                <a:ea typeface="Arial Unicode MS"/>
              </a:rPr>
              <a:t>Личностные результаты</a:t>
            </a:r>
            <a:r>
              <a:rPr lang="ru-RU" sz="1600" kern="50" dirty="0">
                <a:solidFill>
                  <a:srgbClr val="000000"/>
                </a:solidFill>
                <a:effectLst/>
                <a:ea typeface="Arial Unicode MS"/>
              </a:rPr>
              <a:t> :</a:t>
            </a:r>
            <a:endParaRPr lang="ru-RU" sz="1600" kern="50" dirty="0">
              <a:effectLst/>
              <a:ea typeface="Arial Unicode MS"/>
            </a:endParaRPr>
          </a:p>
          <a:p>
            <a:pPr indent="450215" algn="just"/>
            <a:r>
              <a:rPr lang="ru-RU" sz="1600" kern="50" dirty="0">
                <a:solidFill>
                  <a:srgbClr val="000000"/>
                </a:solidFill>
                <a:effectLst/>
                <a:ea typeface="Arial Unicode MS"/>
              </a:rPr>
              <a:t>1) осознание себя как гражданина России; формирование чувства гордости за свою Родину;</a:t>
            </a:r>
            <a:endParaRPr lang="ru-RU" sz="1600" kern="50" dirty="0">
              <a:effectLst/>
              <a:ea typeface="Arial Unicode MS"/>
            </a:endParaRPr>
          </a:p>
          <a:p>
            <a:pPr indent="450215" algn="just"/>
            <a:r>
              <a:rPr lang="ru-RU" sz="1600" kern="50" dirty="0">
                <a:solidFill>
                  <a:srgbClr val="000000"/>
                </a:solidFill>
                <a:effectLst/>
                <a:ea typeface="Arial Unicode MS"/>
              </a:rPr>
              <a:t>2) формирование уважительного отношения к иному мнению, истории и культуре других народов;</a:t>
            </a:r>
            <a:endParaRPr lang="ru-RU" sz="1600" kern="50" dirty="0">
              <a:effectLst/>
              <a:ea typeface="Arial Unicode MS"/>
            </a:endParaRPr>
          </a:p>
          <a:p>
            <a:pPr indent="450215" algn="just"/>
            <a:r>
              <a:rPr lang="ru-RU" sz="1600" kern="50" dirty="0">
                <a:solidFill>
                  <a:srgbClr val="000000"/>
                </a:solidFill>
                <a:effectLst/>
                <a:ea typeface="Arial Unicode MS"/>
              </a:rPr>
              <a:t>3) развитие адекватных представлений о собственных возможностях, о насущно необходимом жизнеобеспечении;</a:t>
            </a:r>
            <a:endParaRPr lang="ru-RU" sz="1600" kern="50" dirty="0">
              <a:effectLst/>
              <a:ea typeface="Arial Unicode MS"/>
            </a:endParaRPr>
          </a:p>
          <a:p>
            <a:pPr indent="450215" algn="just"/>
            <a:r>
              <a:rPr lang="ru-RU" sz="1600" kern="50" dirty="0">
                <a:solidFill>
                  <a:srgbClr val="000000"/>
                </a:solidFill>
                <a:effectLst/>
                <a:ea typeface="Arial Unicode MS"/>
              </a:rPr>
              <a:t>4) овладение начальными навыками адаптации в динамично изменяющемся и развивающемся мире;</a:t>
            </a:r>
            <a:endParaRPr lang="ru-RU" sz="1600" kern="50" dirty="0">
              <a:effectLst/>
              <a:ea typeface="Arial Unicode MS"/>
            </a:endParaRPr>
          </a:p>
          <a:p>
            <a:pPr indent="450215" algn="just"/>
            <a:r>
              <a:rPr lang="ru-RU" sz="1600" kern="50" dirty="0">
                <a:solidFill>
                  <a:srgbClr val="000000"/>
                </a:solidFill>
                <a:effectLst/>
                <a:ea typeface="Arial Unicode MS"/>
              </a:rPr>
              <a:t>5) овладение социально-бытовыми умениями, используемыми в повседневной жизни;</a:t>
            </a:r>
            <a:endParaRPr lang="ru-RU" sz="1600" kern="50" dirty="0">
              <a:effectLst/>
              <a:ea typeface="Arial Unicode MS"/>
            </a:endParaRPr>
          </a:p>
          <a:p>
            <a:pPr indent="450215" algn="just"/>
            <a:r>
              <a:rPr lang="ru-RU" sz="1600" kern="50" dirty="0">
                <a:solidFill>
                  <a:srgbClr val="000000"/>
                </a:solidFill>
                <a:effectLst/>
                <a:ea typeface="Arial Unicode MS"/>
              </a:rPr>
              <a:t>6) владение навыками коммуникации и принятыми нормами социального взаимодействия;</a:t>
            </a:r>
            <a:endParaRPr lang="ru-RU" sz="1600" kern="50" dirty="0">
              <a:effectLst/>
              <a:ea typeface="Arial Unicode MS"/>
            </a:endParaRPr>
          </a:p>
          <a:p>
            <a:pPr indent="450215" algn="just"/>
            <a:r>
              <a:rPr lang="ru-RU" sz="1600" kern="50" dirty="0">
                <a:solidFill>
                  <a:srgbClr val="000000"/>
                </a:solidFill>
                <a:effectLst/>
                <a:ea typeface="Arial Unicode MS"/>
              </a:rPr>
              <a:t>7) способность к осмыслению социального окружения, своего места в нем, принятие соответствующих возрасту ценностей и социальных ролей;</a:t>
            </a:r>
            <a:endParaRPr lang="ru-RU" sz="1600" kern="50" dirty="0">
              <a:effectLst/>
              <a:ea typeface="Arial Unicode MS"/>
            </a:endParaRPr>
          </a:p>
          <a:p>
            <a:pPr indent="450215" algn="just"/>
            <a:r>
              <a:rPr lang="ru-RU" sz="1600" kern="50" dirty="0">
                <a:solidFill>
                  <a:srgbClr val="000000"/>
                </a:solidFill>
                <a:effectLst/>
                <a:ea typeface="Arial Unicode MS"/>
              </a:rPr>
              <a:t>8) принятие и освоение социальной роли обучающегося, формирование и развитие социально значимых мотивов учебной деятельности;</a:t>
            </a:r>
            <a:endParaRPr lang="ru-RU" sz="1600" kern="50" dirty="0">
              <a:effectLst/>
              <a:ea typeface="Arial Unicode MS"/>
            </a:endParaRPr>
          </a:p>
          <a:p>
            <a:pPr indent="450215" algn="just"/>
            <a:r>
              <a:rPr lang="ru-RU" sz="1600" kern="50" dirty="0">
                <a:solidFill>
                  <a:srgbClr val="000000"/>
                </a:solidFill>
                <a:effectLst/>
                <a:ea typeface="Arial Unicode MS"/>
              </a:rPr>
              <a:t>9) развитие навыков сотрудничества с взрослыми и сверстниками в разных социальных ситуациях;</a:t>
            </a:r>
            <a:endParaRPr lang="ru-RU" sz="1600" kern="50" dirty="0">
              <a:effectLst/>
              <a:ea typeface="Arial Unicode MS"/>
            </a:endParaRPr>
          </a:p>
          <a:p>
            <a:pPr indent="450215" algn="just"/>
            <a:r>
              <a:rPr lang="ru-RU" sz="1600" kern="50" dirty="0">
                <a:solidFill>
                  <a:srgbClr val="000000"/>
                </a:solidFill>
                <a:effectLst/>
                <a:ea typeface="Arial Unicode MS"/>
              </a:rPr>
              <a:t>10) формирование эстетических потребностей, ценностей и чувств;</a:t>
            </a:r>
            <a:endParaRPr lang="ru-RU" sz="1600" kern="50" dirty="0">
              <a:effectLst/>
              <a:ea typeface="Arial Unicode MS"/>
            </a:endParaRPr>
          </a:p>
          <a:p>
            <a:pPr indent="450215" algn="just"/>
            <a:r>
              <a:rPr lang="ru-RU" sz="1600" kern="50" dirty="0">
                <a:solidFill>
                  <a:srgbClr val="000000"/>
                </a:solidFill>
                <a:effectLst/>
                <a:ea typeface="Arial Unicode MS"/>
              </a:rPr>
              <a:t>11) развитие этических чувств, доброжелательности и эмоционально-нравственной отзывчивости, понимания и сопереживания чувствам других людей;</a:t>
            </a:r>
            <a:endParaRPr lang="ru-RU" sz="1600" kern="50" dirty="0">
              <a:effectLst/>
              <a:ea typeface="Arial Unicode MS"/>
            </a:endParaRPr>
          </a:p>
          <a:p>
            <a:pPr indent="450215" algn="just"/>
            <a:r>
              <a:rPr lang="ru-RU" sz="1600" kern="50" dirty="0">
                <a:solidFill>
                  <a:srgbClr val="000000"/>
                </a:solidFill>
                <a:effectLst/>
                <a:ea typeface="Arial Unicode MS"/>
              </a:rPr>
              <a:t>12) формирование установки на безопасный, здоровый образ жизни, наличие мотивации к творческому труду, работе на результат, бережному отношению к материальным и духовным ценностям;</a:t>
            </a:r>
            <a:endParaRPr lang="ru-RU" sz="1600" kern="50" dirty="0">
              <a:effectLst/>
              <a:ea typeface="Arial Unicode MS"/>
            </a:endParaRPr>
          </a:p>
          <a:p>
            <a:pPr indent="450215" algn="just"/>
            <a:r>
              <a:rPr lang="ru-RU" sz="1600" kern="50" dirty="0">
                <a:solidFill>
                  <a:srgbClr val="000000"/>
                </a:solidFill>
                <a:effectLst/>
                <a:ea typeface="Arial Unicode MS"/>
              </a:rPr>
              <a:t>13) формирование готовности к самостоятельной жизни.</a:t>
            </a:r>
            <a:endParaRPr lang="ru-RU" sz="1600" kern="50" dirty="0">
              <a:effectLst/>
              <a:ea typeface="Arial Unicode MS"/>
            </a:endParaRPr>
          </a:p>
          <a:p>
            <a:pPr indent="450215" algn="just"/>
            <a:endParaRPr lang="ru-RU" sz="1600" kern="50" dirty="0">
              <a:effectLst/>
              <a:ea typeface="Arial Unicode MS"/>
            </a:endParaRPr>
          </a:p>
        </p:txBody>
      </p:sp>
      <p:sp>
        <p:nvSpPr>
          <p:cNvPr id="6" name="Прямоугольник: скругленные углы 5">
            <a:extLst>
              <a:ext uri="{FF2B5EF4-FFF2-40B4-BE49-F238E27FC236}">
                <a16:creationId xmlns:a16="http://schemas.microsoft.com/office/drawing/2014/main" xmlns="" id="{C67888E0-BF4B-03FD-C703-81F0C43EF8F5}"/>
              </a:ext>
            </a:extLst>
          </p:cNvPr>
          <p:cNvSpPr/>
          <p:nvPr/>
        </p:nvSpPr>
        <p:spPr>
          <a:xfrm>
            <a:off x="8087557" y="132008"/>
            <a:ext cx="4023618" cy="6638823"/>
          </a:xfrm>
          <a:prstGeom prst="roundRect">
            <a:avLst/>
          </a:prstGeom>
          <a:ln w="5715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b="1" dirty="0">
                <a:solidFill>
                  <a:srgbClr val="010101"/>
                </a:solidFill>
                <a:effectLst/>
                <a:ea typeface="Times New Roman" panose="02020603050405020304" pitchFamily="18" charset="0"/>
              </a:rPr>
              <a:t>Классификатор жизненных компетенций:</a:t>
            </a:r>
          </a:p>
          <a:p>
            <a:endParaRPr lang="ru-RU" dirty="0">
              <a:effectLst/>
              <a:ea typeface="Times New Roman" panose="02020603050405020304" pitchFamily="18" charset="0"/>
            </a:endParaRPr>
          </a:p>
          <a:p>
            <a:r>
              <a:rPr lang="ru-RU" dirty="0">
                <a:solidFill>
                  <a:srgbClr val="010101"/>
                </a:solidFill>
                <a:effectLst/>
                <a:ea typeface="Times New Roman" panose="02020603050405020304" pitchFamily="18" charset="0"/>
              </a:rPr>
              <a:t>1. Адекватность представлений о собственных возможностях и ограничениях, о насущно необходимом жизнеобеспечении.</a:t>
            </a:r>
            <a:endParaRPr lang="ru-RU" dirty="0">
              <a:effectLst/>
              <a:ea typeface="Times New Roman" panose="02020603050405020304" pitchFamily="18" charset="0"/>
            </a:endParaRPr>
          </a:p>
          <a:p>
            <a:r>
              <a:rPr lang="ru-RU" dirty="0">
                <a:solidFill>
                  <a:srgbClr val="010101"/>
                </a:solidFill>
                <a:effectLst/>
                <a:ea typeface="Times New Roman" panose="02020603050405020304" pitchFamily="18" charset="0"/>
              </a:rPr>
              <a:t>2. Овладение социально-бытовыми умениями, используемыми в</a:t>
            </a:r>
            <a:r>
              <a:rPr lang="ru-RU" dirty="0">
                <a:ea typeface="Times New Roman" panose="02020603050405020304" pitchFamily="18" charset="0"/>
              </a:rPr>
              <a:t> </a:t>
            </a:r>
            <a:r>
              <a:rPr lang="ru-RU" dirty="0">
                <a:solidFill>
                  <a:srgbClr val="010101"/>
                </a:solidFill>
                <a:effectLst/>
                <a:ea typeface="Times New Roman" panose="02020603050405020304" pitchFamily="18" charset="0"/>
              </a:rPr>
              <a:t>повседневной жизни.</a:t>
            </a:r>
            <a:endParaRPr lang="ru-RU" dirty="0">
              <a:effectLst/>
              <a:ea typeface="Times New Roman" panose="02020603050405020304" pitchFamily="18" charset="0"/>
            </a:endParaRPr>
          </a:p>
          <a:p>
            <a:r>
              <a:rPr lang="ru-RU" dirty="0">
                <a:solidFill>
                  <a:srgbClr val="010101"/>
                </a:solidFill>
                <a:effectLst/>
                <a:ea typeface="Times New Roman" panose="02020603050405020304" pitchFamily="18" charset="0"/>
              </a:rPr>
              <a:t>3. Владение навыками коммуникации и принятыми ритуалами</a:t>
            </a:r>
            <a:r>
              <a:rPr lang="ru-RU" dirty="0">
                <a:ea typeface="Times New Roman" panose="02020603050405020304" pitchFamily="18" charset="0"/>
              </a:rPr>
              <a:t>  </a:t>
            </a:r>
            <a:r>
              <a:rPr lang="ru-RU" dirty="0">
                <a:solidFill>
                  <a:srgbClr val="010101"/>
                </a:solidFill>
                <a:effectLst/>
                <a:ea typeface="Times New Roman" panose="02020603050405020304" pitchFamily="18" charset="0"/>
              </a:rPr>
              <a:t>социального взаимодействия.</a:t>
            </a:r>
            <a:endParaRPr lang="ru-RU" dirty="0">
              <a:effectLst/>
              <a:ea typeface="Times New Roman" panose="02020603050405020304" pitchFamily="18" charset="0"/>
            </a:endParaRPr>
          </a:p>
          <a:p>
            <a:r>
              <a:rPr lang="ru-RU" dirty="0">
                <a:solidFill>
                  <a:srgbClr val="010101"/>
                </a:solidFill>
                <a:effectLst/>
                <a:ea typeface="Times New Roman" panose="02020603050405020304" pitchFamily="18" charset="0"/>
              </a:rPr>
              <a:t>4. Дифференциация и осмысление картины мира.</a:t>
            </a:r>
            <a:endParaRPr lang="ru-RU" dirty="0">
              <a:effectLst/>
              <a:ea typeface="Times New Roman" panose="02020603050405020304" pitchFamily="18" charset="0"/>
            </a:endParaRPr>
          </a:p>
          <a:p>
            <a:r>
              <a:rPr lang="ru-RU" dirty="0">
                <a:solidFill>
                  <a:srgbClr val="010101"/>
                </a:solidFill>
                <a:effectLst/>
                <a:ea typeface="Times New Roman" panose="02020603050405020304" pitchFamily="18" charset="0"/>
              </a:rPr>
              <a:t>5. Дифференциация и осмысление адекватно возрасту своего</a:t>
            </a:r>
            <a:r>
              <a:rPr lang="ru-RU" dirty="0">
                <a:ea typeface="Times New Roman" panose="02020603050405020304" pitchFamily="18" charset="0"/>
              </a:rPr>
              <a:t> </a:t>
            </a:r>
            <a:r>
              <a:rPr lang="ru-RU" dirty="0">
                <a:solidFill>
                  <a:srgbClr val="010101"/>
                </a:solidFill>
                <a:effectLst/>
                <a:ea typeface="Times New Roman" panose="02020603050405020304" pitchFamily="18" charset="0"/>
              </a:rPr>
              <a:t>социального окружения, принятых ценностей и социальных ролей.</a:t>
            </a:r>
            <a:endParaRPr lang="ru-RU" dirty="0">
              <a:effectLst/>
              <a:ea typeface="Times New Roman" panose="02020603050405020304" pitchFamily="18" charset="0"/>
            </a:endParaRPr>
          </a:p>
          <a:p>
            <a:pPr indent="450215" algn="ctr"/>
            <a:endParaRPr lang="ru-RU" sz="2400" kern="50" dirty="0">
              <a:effectLst/>
              <a:ea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val="256903121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>
            <a:extLst>
              <a:ext uri="{FF2B5EF4-FFF2-40B4-BE49-F238E27FC236}">
                <a16:creationId xmlns:a16="http://schemas.microsoft.com/office/drawing/2014/main" xmlns="" id="{0DDFE59E-A813-43E5-B297-3E9032B550F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72338363"/>
              </p:ext>
            </p:extLst>
          </p:nvPr>
        </p:nvGraphicFramePr>
        <p:xfrm>
          <a:off x="474878" y="0"/>
          <a:ext cx="11485474" cy="6623084"/>
        </p:xfrm>
        <a:graphic>
          <a:graphicData uri="http://schemas.openxmlformats.org/drawingml/2006/table">
            <a:tbl>
              <a:tblPr firstRow="1" firstCol="1" bandRow="1">
                <a:tableStyleId>{93296810-A885-4BE3-A3E7-6D5BEEA58F35}</a:tableStyleId>
              </a:tblPr>
              <a:tblGrid>
                <a:gridCol w="506427">
                  <a:extLst>
                    <a:ext uri="{9D8B030D-6E8A-4147-A177-3AD203B41FA5}">
                      <a16:colId xmlns:a16="http://schemas.microsoft.com/office/drawing/2014/main" xmlns="" val="4069631817"/>
                    </a:ext>
                  </a:extLst>
                </a:gridCol>
                <a:gridCol w="3273601">
                  <a:extLst>
                    <a:ext uri="{9D8B030D-6E8A-4147-A177-3AD203B41FA5}">
                      <a16:colId xmlns:a16="http://schemas.microsoft.com/office/drawing/2014/main" xmlns="" val="131905664"/>
                    </a:ext>
                  </a:extLst>
                </a:gridCol>
                <a:gridCol w="2747790">
                  <a:extLst>
                    <a:ext uri="{9D8B030D-6E8A-4147-A177-3AD203B41FA5}">
                      <a16:colId xmlns:a16="http://schemas.microsoft.com/office/drawing/2014/main" xmlns="" val="3116954057"/>
                    </a:ext>
                  </a:extLst>
                </a:gridCol>
                <a:gridCol w="4957656">
                  <a:extLst>
                    <a:ext uri="{9D8B030D-6E8A-4147-A177-3AD203B41FA5}">
                      <a16:colId xmlns:a16="http://schemas.microsoft.com/office/drawing/2014/main" xmlns="" val="1608713143"/>
                    </a:ext>
                  </a:extLst>
                </a:gridCol>
              </a:tblGrid>
              <a:tr h="505911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kern="0" dirty="0">
                          <a:effectLst/>
                        </a:rPr>
                        <a:t>№ </a:t>
                      </a:r>
                      <a:endParaRPr lang="ru-RU" sz="1400" kern="50" dirty="0">
                        <a:effectLst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kern="0" dirty="0">
                          <a:effectLst/>
                        </a:rPr>
                        <a:t>п/п</a:t>
                      </a:r>
                      <a:endParaRPr lang="ru-RU" sz="1400" kern="50" dirty="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Arial Unicode MS"/>
                        <a:cs typeface="Times New Roman" panose="02020603050405020304" pitchFamily="18" charset="0"/>
                      </a:endParaRPr>
                    </a:p>
                  </a:txBody>
                  <a:tcPr marL="39089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kern="0" dirty="0">
                          <a:effectLst/>
                        </a:rPr>
                        <a:t>Критерии</a:t>
                      </a:r>
                      <a:endParaRPr lang="ru-RU" sz="2000" kern="50" dirty="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Arial Unicode MS"/>
                        <a:cs typeface="Times New Roman" panose="02020603050405020304" pitchFamily="18" charset="0"/>
                      </a:endParaRPr>
                    </a:p>
                  </a:txBody>
                  <a:tcPr marL="39089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kern="0">
                          <a:effectLst/>
                        </a:rPr>
                        <a:t>Параметры оценки</a:t>
                      </a:r>
                      <a:endParaRPr lang="ru-RU" sz="2000" kern="5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Arial Unicode MS"/>
                        <a:cs typeface="Times New Roman" panose="02020603050405020304" pitchFamily="18" charset="0"/>
                      </a:endParaRPr>
                    </a:p>
                  </a:txBody>
                  <a:tcPr marL="39089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kern="0" dirty="0">
                          <a:effectLst/>
                        </a:rPr>
                        <a:t>Индикаторы</a:t>
                      </a:r>
                      <a:endParaRPr lang="ru-RU" sz="2000" kern="50" dirty="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Arial Unicode MS"/>
                        <a:cs typeface="Times New Roman" panose="02020603050405020304" pitchFamily="18" charset="0"/>
                      </a:endParaRPr>
                    </a:p>
                  </a:txBody>
                  <a:tcPr marL="39089" marR="39089" marT="0" marB="0"/>
                </a:tc>
                <a:extLst>
                  <a:ext uri="{0D108BD9-81ED-4DB2-BD59-A6C34878D82A}">
                    <a16:rowId xmlns:a16="http://schemas.microsoft.com/office/drawing/2014/main" xmlns="" val="2342694118"/>
                  </a:ext>
                </a:extLst>
              </a:tr>
              <a:tr h="1679276">
                <a:tc>
                  <a:txBody>
                    <a:bodyPr/>
                    <a:lstStyle/>
                    <a:p>
                      <a:pPr marL="342900" lvl="0" indent="-342900" algn="ctr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400" kern="0">
                          <a:effectLst/>
                        </a:rPr>
                        <a:t> </a:t>
                      </a:r>
                      <a:endParaRPr lang="ru-RU" sz="1400" kern="5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9089" marR="0" marT="0" marB="0"/>
                </a:tc>
                <a:tc>
                  <a:txBody>
                    <a:bodyPr/>
                    <a:lstStyle/>
                    <a:p>
                      <a:pPr indent="105410"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kern="50" dirty="0">
                          <a:effectLst/>
                        </a:rPr>
                        <a:t>Осознание себя как гражданина России; </a:t>
                      </a:r>
                    </a:p>
                    <a:p>
                      <a:pPr indent="105410"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400" kern="50" dirty="0">
                        <a:effectLst/>
                      </a:endParaRPr>
                    </a:p>
                    <a:p>
                      <a:pPr indent="105410"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kern="50" dirty="0">
                          <a:effectLst/>
                        </a:rPr>
                        <a:t>формирование чувства гордости за свою Родину</a:t>
                      </a:r>
                      <a:endParaRPr lang="ru-RU" sz="1400" kern="50" dirty="0">
                        <a:effectLst/>
                        <a:latin typeface="Times New Roman" panose="02020603050405020304" pitchFamily="18" charset="0"/>
                        <a:ea typeface="Arial Unicode MS"/>
                        <a:cs typeface="Times New Roman" panose="02020603050405020304" pitchFamily="18" charset="0"/>
                      </a:endParaRPr>
                    </a:p>
                  </a:txBody>
                  <a:tcPr marL="39089" marR="0" marT="0" marB="0"/>
                </a:tc>
                <a:tc>
                  <a:txBody>
                    <a:bodyPr/>
                    <a:lstStyle/>
                    <a:p>
                      <a:pPr indent="145415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kern="50" dirty="0">
                          <a:effectLst/>
                        </a:rPr>
                        <a:t>Сформированность нравственной культуры</a:t>
                      </a:r>
                    </a:p>
                    <a:p>
                      <a:pPr indent="145415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kern="50" dirty="0">
                          <a:effectLst/>
                        </a:rPr>
                        <a:t> </a:t>
                      </a:r>
                    </a:p>
                    <a:p>
                      <a:pPr indent="145415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kern="50" dirty="0">
                          <a:effectLst/>
                        </a:rPr>
                        <a:t>Осознанность гражданской позиции </a:t>
                      </a:r>
                    </a:p>
                    <a:p>
                      <a:pPr indent="145415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kern="50" dirty="0">
                          <a:effectLst/>
                        </a:rPr>
                        <a:t> </a:t>
                      </a:r>
                    </a:p>
                    <a:p>
                      <a:pPr indent="145415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kern="50" dirty="0">
                          <a:effectLst/>
                        </a:rPr>
                        <a:t>Сформированность чувства патриотизма</a:t>
                      </a:r>
                      <a:endParaRPr lang="ru-RU" sz="1400" kern="50" dirty="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Arial Unicode MS"/>
                        <a:cs typeface="Times New Roman" panose="02020603050405020304" pitchFamily="18" charset="0"/>
                      </a:endParaRPr>
                    </a:p>
                  </a:txBody>
                  <a:tcPr marL="39089" marR="0" marT="0" marB="0"/>
                </a:tc>
                <a:tc>
                  <a:txBody>
                    <a:bodyPr/>
                    <a:lstStyle/>
                    <a:p>
                      <a:pPr indent="14351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kern="50" dirty="0">
                          <a:effectLst/>
                        </a:rPr>
                        <a:t>Способность проявлять любовь к Родине, гордость за свою страну, уважение к памяти павшим воинам</a:t>
                      </a:r>
                    </a:p>
                    <a:p>
                      <a:pPr indent="14351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kern="50" dirty="0">
                          <a:effectLst/>
                        </a:rPr>
                        <a:t> </a:t>
                      </a:r>
                    </a:p>
                    <a:p>
                      <a:pPr indent="14351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kern="50" dirty="0">
                          <a:effectLst/>
                        </a:rPr>
                        <a:t>Способность воспринимать себя как гражданина общества</a:t>
                      </a:r>
                    </a:p>
                    <a:p>
                      <a:pPr indent="14351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kern="50" dirty="0">
                          <a:effectLst/>
                        </a:rPr>
                        <a:t> </a:t>
                      </a:r>
                    </a:p>
                    <a:p>
                      <a:pPr indent="14351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kern="50" dirty="0">
                          <a:effectLst/>
                        </a:rPr>
                        <a:t>Способность сопереживать историческим событиям </a:t>
                      </a:r>
                      <a:endParaRPr lang="ru-RU" sz="1400" kern="50" dirty="0">
                        <a:effectLst/>
                        <a:latin typeface="Times New Roman" panose="02020603050405020304" pitchFamily="18" charset="0"/>
                        <a:ea typeface="Arial Unicode MS"/>
                        <a:cs typeface="Times New Roman" panose="02020603050405020304" pitchFamily="18" charset="0"/>
                      </a:endParaRPr>
                    </a:p>
                  </a:txBody>
                  <a:tcPr marL="39089" marR="39089" marT="0" marB="0"/>
                </a:tc>
                <a:extLst>
                  <a:ext uri="{0D108BD9-81ED-4DB2-BD59-A6C34878D82A}">
                    <a16:rowId xmlns:a16="http://schemas.microsoft.com/office/drawing/2014/main" xmlns="" val="1522325464"/>
                  </a:ext>
                </a:extLst>
              </a:tr>
              <a:tr h="1384757">
                <a:tc>
                  <a:txBody>
                    <a:bodyPr/>
                    <a:lstStyle/>
                    <a:p>
                      <a:pPr marL="342900" lvl="0" indent="-342900" algn="ctr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400" kern="0">
                          <a:effectLst/>
                        </a:rPr>
                        <a:t> </a:t>
                      </a:r>
                      <a:endParaRPr lang="ru-RU" sz="1400" kern="5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9089" marR="0" marT="0" marB="0"/>
                </a:tc>
                <a:tc>
                  <a:txBody>
                    <a:bodyPr/>
                    <a:lstStyle/>
                    <a:p>
                      <a:pPr indent="105410"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kern="50">
                          <a:effectLst/>
                        </a:rPr>
                        <a:t>Формирование уважительного отношения к иному мнению, истории и культуре других народов</a:t>
                      </a:r>
                      <a:endParaRPr lang="ru-RU" sz="1400" kern="50">
                        <a:effectLst/>
                        <a:latin typeface="Times New Roman" panose="02020603050405020304" pitchFamily="18" charset="0"/>
                        <a:ea typeface="Arial Unicode MS"/>
                        <a:cs typeface="Times New Roman" panose="02020603050405020304" pitchFamily="18" charset="0"/>
                      </a:endParaRPr>
                    </a:p>
                  </a:txBody>
                  <a:tcPr marL="39089" marR="0" marT="0" marB="0"/>
                </a:tc>
                <a:tc>
                  <a:txBody>
                    <a:bodyPr/>
                    <a:lstStyle/>
                    <a:p>
                      <a:pPr indent="145415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kern="50">
                          <a:effectLst/>
                        </a:rPr>
                        <a:t>Сформированность уважительного отношения к истории и культуре других народов</a:t>
                      </a:r>
                    </a:p>
                    <a:p>
                      <a:pPr indent="145415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kern="50">
                          <a:effectLst/>
                        </a:rPr>
                        <a:t> </a:t>
                      </a:r>
                    </a:p>
                    <a:p>
                      <a:pPr indent="145415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kern="50">
                          <a:effectLst/>
                        </a:rPr>
                        <a:t>Сформированность представления культурных отличий </a:t>
                      </a:r>
                      <a:endParaRPr lang="ru-RU" sz="1400" kern="5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Arial Unicode MS"/>
                        <a:cs typeface="Times New Roman" panose="02020603050405020304" pitchFamily="18" charset="0"/>
                      </a:endParaRPr>
                    </a:p>
                  </a:txBody>
                  <a:tcPr marL="39089" marR="0" marT="0" marB="0"/>
                </a:tc>
                <a:tc>
                  <a:txBody>
                    <a:bodyPr/>
                    <a:lstStyle/>
                    <a:p>
                      <a:pPr indent="14351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kern="50" dirty="0">
                          <a:effectLst/>
                        </a:rPr>
                        <a:t>Способность проявлять толерантность к представителям других этнических групп</a:t>
                      </a:r>
                    </a:p>
                    <a:p>
                      <a:pPr indent="14351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kern="50" dirty="0">
                          <a:effectLst/>
                        </a:rPr>
                        <a:t> </a:t>
                      </a:r>
                    </a:p>
                    <a:p>
                      <a:pPr indent="14351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kern="50" dirty="0">
                          <a:effectLst/>
                        </a:rPr>
                        <a:t>Способность устанавливать положительные взаимоотношения с представителями иных культур</a:t>
                      </a:r>
                      <a:endParaRPr lang="ru-RU" sz="1400" kern="50" dirty="0">
                        <a:effectLst/>
                        <a:latin typeface="Times New Roman" panose="02020603050405020304" pitchFamily="18" charset="0"/>
                        <a:ea typeface="Arial Unicode MS"/>
                        <a:cs typeface="Times New Roman" panose="02020603050405020304" pitchFamily="18" charset="0"/>
                      </a:endParaRPr>
                    </a:p>
                  </a:txBody>
                  <a:tcPr marL="39089" marR="39089" marT="0" marB="0"/>
                </a:tc>
                <a:extLst>
                  <a:ext uri="{0D108BD9-81ED-4DB2-BD59-A6C34878D82A}">
                    <a16:rowId xmlns:a16="http://schemas.microsoft.com/office/drawing/2014/main" xmlns="" val="1205004552"/>
                  </a:ext>
                </a:extLst>
              </a:tr>
              <a:tr h="1532016">
                <a:tc>
                  <a:txBody>
                    <a:bodyPr/>
                    <a:lstStyle/>
                    <a:p>
                      <a:pPr marL="342900" lvl="0" indent="-342900" algn="ctr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400" kern="0">
                          <a:effectLst/>
                        </a:rPr>
                        <a:t> </a:t>
                      </a:r>
                      <a:endParaRPr lang="ru-RU" sz="1400" kern="5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9089" marR="0" marT="0" marB="0"/>
                </a:tc>
                <a:tc>
                  <a:txBody>
                    <a:bodyPr/>
                    <a:lstStyle/>
                    <a:p>
                      <a:pPr indent="105410"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kern="50">
                          <a:effectLst/>
                        </a:rPr>
                        <a:t>Развитие адекватных представлений о собственных возможностях, о насущно необходимом жизнеобеспечении</a:t>
                      </a:r>
                      <a:endParaRPr lang="ru-RU" sz="1400" kern="50">
                        <a:effectLst/>
                        <a:latin typeface="Times New Roman" panose="02020603050405020304" pitchFamily="18" charset="0"/>
                        <a:ea typeface="Arial Unicode MS"/>
                        <a:cs typeface="Times New Roman" panose="02020603050405020304" pitchFamily="18" charset="0"/>
                      </a:endParaRPr>
                    </a:p>
                  </a:txBody>
                  <a:tcPr marL="39089" marR="0" marT="0" marB="0"/>
                </a:tc>
                <a:tc>
                  <a:txBody>
                    <a:bodyPr/>
                    <a:lstStyle/>
                    <a:p>
                      <a:pPr indent="145415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kern="50">
                          <a:effectLst/>
                        </a:rPr>
                        <a:t>Сформированность адекватной самооценки</a:t>
                      </a:r>
                    </a:p>
                    <a:p>
                      <a:pPr indent="145415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kern="50">
                          <a:effectLst/>
                        </a:rPr>
                        <a:t> </a:t>
                      </a:r>
                    </a:p>
                    <a:p>
                      <a:pPr indent="145415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kern="50">
                          <a:effectLst/>
                        </a:rPr>
                        <a:t>Сформированность представления о насущно необходимом жизнеобеспечении </a:t>
                      </a:r>
                    </a:p>
                    <a:p>
                      <a:pPr indent="145415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kern="0">
                          <a:effectLst/>
                        </a:rPr>
                        <a:t> </a:t>
                      </a:r>
                      <a:endParaRPr lang="ru-RU" sz="1400" kern="5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Arial Unicode MS"/>
                        <a:cs typeface="Times New Roman" panose="02020603050405020304" pitchFamily="18" charset="0"/>
                      </a:endParaRPr>
                    </a:p>
                  </a:txBody>
                  <a:tcPr marL="39089" marR="0" marT="0" marB="0"/>
                </a:tc>
                <a:tc>
                  <a:txBody>
                    <a:bodyPr/>
                    <a:lstStyle/>
                    <a:p>
                      <a:pPr indent="14351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kern="50" dirty="0">
                          <a:effectLst/>
                        </a:rPr>
                        <a:t>Способность адекватно оценивать свои возможности</a:t>
                      </a:r>
                    </a:p>
                    <a:p>
                      <a:pPr indent="14351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kern="50" dirty="0">
                          <a:effectLst/>
                        </a:rPr>
                        <a:t> </a:t>
                      </a:r>
                    </a:p>
                    <a:p>
                      <a:pPr indent="14351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kern="50" dirty="0">
                          <a:effectLst/>
                        </a:rPr>
                        <a:t>Способность прилагать усилия к достижению определённых результатов </a:t>
                      </a:r>
                      <a:endParaRPr lang="ru-RU" sz="1400" kern="50" dirty="0">
                        <a:effectLst/>
                        <a:latin typeface="Times New Roman" panose="02020603050405020304" pitchFamily="18" charset="0"/>
                        <a:ea typeface="Arial Unicode MS"/>
                        <a:cs typeface="Times New Roman" panose="02020603050405020304" pitchFamily="18" charset="0"/>
                      </a:endParaRPr>
                    </a:p>
                  </a:txBody>
                  <a:tcPr marL="39089" marR="39089" marT="0" marB="0"/>
                </a:tc>
                <a:extLst>
                  <a:ext uri="{0D108BD9-81ED-4DB2-BD59-A6C34878D82A}">
                    <a16:rowId xmlns:a16="http://schemas.microsoft.com/office/drawing/2014/main" xmlns="" val="961788633"/>
                  </a:ext>
                </a:extLst>
              </a:tr>
              <a:tr h="1089648">
                <a:tc>
                  <a:txBody>
                    <a:bodyPr/>
                    <a:lstStyle/>
                    <a:p>
                      <a:pPr marL="342900" lvl="0" indent="-342900" algn="ctr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400" kern="0">
                          <a:effectLst/>
                        </a:rPr>
                        <a:t> </a:t>
                      </a:r>
                      <a:endParaRPr lang="ru-RU" sz="1400" kern="5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9089" marR="0" marT="0" marB="0"/>
                </a:tc>
                <a:tc>
                  <a:txBody>
                    <a:bodyPr/>
                    <a:lstStyle/>
                    <a:p>
                      <a:pPr indent="105410"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kern="50">
                          <a:effectLst/>
                        </a:rPr>
                        <a:t>Овладение начальными навыками адаптации в динамично изменяющемся и развивающемся мире</a:t>
                      </a:r>
                      <a:endParaRPr lang="ru-RU" sz="1400" kern="50">
                        <a:effectLst/>
                        <a:latin typeface="Times New Roman" panose="02020603050405020304" pitchFamily="18" charset="0"/>
                        <a:ea typeface="Arial Unicode MS"/>
                        <a:cs typeface="Times New Roman" panose="02020603050405020304" pitchFamily="18" charset="0"/>
                      </a:endParaRPr>
                    </a:p>
                  </a:txBody>
                  <a:tcPr marL="39089" marR="0" marT="0" marB="0"/>
                </a:tc>
                <a:tc>
                  <a:txBody>
                    <a:bodyPr/>
                    <a:lstStyle/>
                    <a:p>
                      <a:pPr indent="145415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kern="50">
                          <a:effectLst/>
                        </a:rPr>
                        <a:t>Сформированность навыков социальной адаптации </a:t>
                      </a:r>
                      <a:endParaRPr lang="ru-RU" sz="1400" kern="5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Arial Unicode MS"/>
                        <a:cs typeface="Times New Roman" panose="02020603050405020304" pitchFamily="18" charset="0"/>
                      </a:endParaRPr>
                    </a:p>
                  </a:txBody>
                  <a:tcPr marL="39089" marR="0" marT="0" marB="0"/>
                </a:tc>
                <a:tc>
                  <a:txBody>
                    <a:bodyPr/>
                    <a:lstStyle/>
                    <a:p>
                      <a:pPr indent="14351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kern="50" dirty="0">
                          <a:effectLst/>
                        </a:rPr>
                        <a:t>Способность проявлять активность на занятиях и различных мероприятиях</a:t>
                      </a:r>
                    </a:p>
                    <a:p>
                      <a:pPr indent="14351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kern="50" dirty="0">
                          <a:effectLst/>
                        </a:rPr>
                        <a:t> </a:t>
                      </a:r>
                    </a:p>
                    <a:p>
                      <a:pPr indent="14351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kern="50" dirty="0">
                          <a:effectLst/>
                        </a:rPr>
                        <a:t>Способность взаимодействовать в коллективе</a:t>
                      </a:r>
                    </a:p>
                    <a:p>
                      <a:pPr indent="14351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kern="50" dirty="0">
                          <a:effectLst/>
                        </a:rPr>
                        <a:t> </a:t>
                      </a:r>
                    </a:p>
                    <a:p>
                      <a:pPr indent="14351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kern="50" dirty="0">
                          <a:effectLst/>
                        </a:rPr>
                        <a:t>Способность применять адекватные способы поведения в социально-значимых местах </a:t>
                      </a:r>
                      <a:endParaRPr lang="ru-RU" sz="1400" kern="50" dirty="0">
                        <a:effectLst/>
                        <a:latin typeface="Times New Roman" panose="02020603050405020304" pitchFamily="18" charset="0"/>
                        <a:ea typeface="Arial Unicode MS"/>
                        <a:cs typeface="Times New Roman" panose="02020603050405020304" pitchFamily="18" charset="0"/>
                      </a:endParaRPr>
                    </a:p>
                  </a:txBody>
                  <a:tcPr marL="39089" marR="39089" marT="0" marB="0"/>
                </a:tc>
                <a:extLst>
                  <a:ext uri="{0D108BD9-81ED-4DB2-BD59-A6C34878D82A}">
                    <a16:rowId xmlns:a16="http://schemas.microsoft.com/office/drawing/2014/main" xmlns="" val="32502358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3305367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: скругленные углы 3">
            <a:extLst>
              <a:ext uri="{FF2B5EF4-FFF2-40B4-BE49-F238E27FC236}">
                <a16:creationId xmlns:a16="http://schemas.microsoft.com/office/drawing/2014/main" xmlns="" id="{03CA8673-24FA-D349-F5BD-3E2F450F50FB}"/>
              </a:ext>
            </a:extLst>
          </p:cNvPr>
          <p:cNvSpPr/>
          <p:nvPr/>
        </p:nvSpPr>
        <p:spPr>
          <a:xfrm>
            <a:off x="79900" y="191947"/>
            <a:ext cx="12002610" cy="6581715"/>
          </a:xfrm>
          <a:prstGeom prst="roundRect">
            <a:avLst/>
          </a:prstGeom>
          <a:ln w="5715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indent="450215" algn="ctr"/>
            <a:r>
              <a:rPr lang="ru-RU" sz="2400" b="1" kern="50" dirty="0">
                <a:solidFill>
                  <a:srgbClr val="000000"/>
                </a:solidFill>
                <a:ea typeface="Arial Unicode MS"/>
              </a:rPr>
              <a:t>М</a:t>
            </a:r>
            <a:r>
              <a:rPr lang="ru-RU" sz="2400" b="1" kern="50" dirty="0">
                <a:solidFill>
                  <a:srgbClr val="000000"/>
                </a:solidFill>
                <a:effectLst/>
                <a:ea typeface="Arial Unicode MS"/>
              </a:rPr>
              <a:t>етод экспертной оценки </a:t>
            </a:r>
          </a:p>
          <a:p>
            <a:pPr indent="450215" algn="ctr"/>
            <a:r>
              <a:rPr lang="ru-RU" sz="2400" b="1" kern="50" dirty="0">
                <a:solidFill>
                  <a:srgbClr val="000000"/>
                </a:solidFill>
                <a:effectLst/>
                <a:ea typeface="Arial Unicode MS"/>
              </a:rPr>
              <a:t>(процедура оценки результатов на основе мнений группы специалистов (экспертов) </a:t>
            </a:r>
          </a:p>
          <a:p>
            <a:pPr indent="450215" algn="just"/>
            <a:r>
              <a:rPr lang="ru-RU" sz="2400" kern="50" dirty="0">
                <a:solidFill>
                  <a:srgbClr val="000000"/>
                </a:solidFill>
                <a:effectLst/>
                <a:ea typeface="Arial Unicode MS"/>
              </a:rPr>
              <a:t>В состав экспертной группы включены: </a:t>
            </a:r>
          </a:p>
          <a:p>
            <a:pPr indent="450215" algn="just"/>
            <a:r>
              <a:rPr lang="ru-RU" sz="2400" kern="50" dirty="0">
                <a:solidFill>
                  <a:srgbClr val="000000"/>
                </a:solidFill>
                <a:effectLst/>
                <a:ea typeface="Arial Unicode MS"/>
              </a:rPr>
              <a:t>классные руководители, </a:t>
            </a:r>
          </a:p>
          <a:p>
            <a:pPr indent="450215" algn="just"/>
            <a:r>
              <a:rPr lang="ru-RU" sz="2400" kern="50" dirty="0">
                <a:solidFill>
                  <a:srgbClr val="000000"/>
                </a:solidFill>
                <a:effectLst/>
                <a:ea typeface="Arial Unicode MS"/>
              </a:rPr>
              <a:t>учителя, </a:t>
            </a:r>
          </a:p>
          <a:p>
            <a:pPr indent="450215" algn="just"/>
            <a:r>
              <a:rPr lang="ru-RU" sz="2400" kern="50" dirty="0">
                <a:solidFill>
                  <a:srgbClr val="000000"/>
                </a:solidFill>
                <a:effectLst/>
                <a:ea typeface="Arial Unicode MS"/>
              </a:rPr>
              <a:t>педагог-психолог, </a:t>
            </a:r>
          </a:p>
          <a:p>
            <a:pPr indent="450215" algn="just"/>
            <a:r>
              <a:rPr lang="ru-RU" sz="2400" kern="50" dirty="0">
                <a:solidFill>
                  <a:srgbClr val="000000"/>
                </a:solidFill>
                <a:effectLst/>
                <a:ea typeface="Arial Unicode MS"/>
              </a:rPr>
              <a:t>социальный педагог, </a:t>
            </a:r>
          </a:p>
          <a:p>
            <a:pPr indent="450215" algn="just"/>
            <a:r>
              <a:rPr lang="ru-RU" sz="2400" kern="50" dirty="0">
                <a:solidFill>
                  <a:srgbClr val="000000"/>
                </a:solidFill>
                <a:effectLst/>
                <a:ea typeface="Arial Unicode MS"/>
              </a:rPr>
              <a:t>педагоги, которые хорошо знают обучающихся; </a:t>
            </a:r>
          </a:p>
          <a:p>
            <a:pPr indent="450215" algn="just"/>
            <a:r>
              <a:rPr lang="ru-RU" sz="2400" b="1" kern="50" dirty="0">
                <a:solidFill>
                  <a:srgbClr val="000000"/>
                </a:solidFill>
                <a:effectLst/>
                <a:ea typeface="Arial Unicode MS"/>
              </a:rPr>
              <a:t>мнение родителей (законных представителей).</a:t>
            </a:r>
            <a:endParaRPr lang="ru-RU" sz="2400" kern="50" dirty="0">
              <a:effectLst/>
              <a:ea typeface="Arial Unicode MS"/>
            </a:endParaRPr>
          </a:p>
          <a:p>
            <a:pPr indent="450215" algn="just"/>
            <a:r>
              <a:rPr lang="ru-RU" sz="2400" kern="50" dirty="0">
                <a:solidFill>
                  <a:srgbClr val="000000"/>
                </a:solidFill>
                <a:effectLst/>
                <a:ea typeface="Arial Unicode MS"/>
              </a:rPr>
              <a:t>Основной </a:t>
            </a:r>
            <a:r>
              <a:rPr lang="ru-RU" sz="2400" kern="50" dirty="0">
                <a:solidFill>
                  <a:srgbClr val="FF0000"/>
                </a:solidFill>
                <a:effectLst/>
                <a:ea typeface="Arial Unicode MS"/>
              </a:rPr>
              <a:t>формой</a:t>
            </a:r>
            <a:r>
              <a:rPr lang="ru-RU" sz="2400" kern="50" dirty="0">
                <a:solidFill>
                  <a:srgbClr val="000000"/>
                </a:solidFill>
                <a:effectLst/>
                <a:ea typeface="Arial Unicode MS"/>
              </a:rPr>
              <a:t> работы участников экспертной группы является </a:t>
            </a:r>
            <a:r>
              <a:rPr lang="ru-RU" sz="2400" b="1" kern="50" dirty="0">
                <a:solidFill>
                  <a:srgbClr val="000000"/>
                </a:solidFill>
                <a:effectLst/>
                <a:ea typeface="Arial Unicode MS"/>
              </a:rPr>
              <a:t>психолого-педагогический консилиум.</a:t>
            </a:r>
            <a:endParaRPr lang="ru-RU" sz="2400" b="1" kern="50" dirty="0">
              <a:effectLst/>
              <a:ea typeface="Arial Unicode MS"/>
            </a:endParaRPr>
          </a:p>
          <a:p>
            <a:pPr indent="450215" algn="just"/>
            <a:r>
              <a:rPr lang="ru-RU" sz="2400" b="1" kern="50" dirty="0">
                <a:solidFill>
                  <a:srgbClr val="000000"/>
                </a:solidFill>
                <a:effectLst/>
                <a:ea typeface="Arial Unicode MS"/>
              </a:rPr>
              <a:t>Результаты анализа представлены в форме условных единиц: </a:t>
            </a:r>
            <a:endParaRPr lang="ru-RU" sz="2400" b="1" kern="50" dirty="0">
              <a:effectLst/>
              <a:ea typeface="Arial Unicode MS"/>
            </a:endParaRPr>
          </a:p>
          <a:p>
            <a:pPr indent="450215" algn="just"/>
            <a:r>
              <a:rPr lang="ru-RU" sz="2400" kern="50" dirty="0">
                <a:solidFill>
                  <a:srgbClr val="000000"/>
                </a:solidFill>
                <a:effectLst/>
                <a:ea typeface="Arial Unicode MS"/>
              </a:rPr>
              <a:t>0 баллов - нет фиксируемой динамики; </a:t>
            </a:r>
            <a:endParaRPr lang="ru-RU" sz="2400" kern="50" dirty="0">
              <a:effectLst/>
              <a:ea typeface="Arial Unicode MS"/>
            </a:endParaRPr>
          </a:p>
          <a:p>
            <a:pPr indent="450215" algn="just"/>
            <a:r>
              <a:rPr lang="ru-RU" sz="2400" kern="50" dirty="0">
                <a:solidFill>
                  <a:srgbClr val="000000"/>
                </a:solidFill>
                <a:effectLst/>
                <a:ea typeface="Arial Unicode MS"/>
              </a:rPr>
              <a:t>1 балл - минимальная динамика; </a:t>
            </a:r>
            <a:endParaRPr lang="ru-RU" sz="2400" kern="50" dirty="0">
              <a:effectLst/>
              <a:ea typeface="Arial Unicode MS"/>
            </a:endParaRPr>
          </a:p>
          <a:p>
            <a:pPr indent="450215" algn="just"/>
            <a:r>
              <a:rPr lang="ru-RU" sz="2400" kern="50" dirty="0">
                <a:solidFill>
                  <a:srgbClr val="000000"/>
                </a:solidFill>
                <a:effectLst/>
                <a:ea typeface="Arial Unicode MS"/>
              </a:rPr>
              <a:t>2 балла - удовлетворительная динамика; </a:t>
            </a:r>
            <a:endParaRPr lang="ru-RU" sz="2400" kern="50" dirty="0">
              <a:effectLst/>
              <a:ea typeface="Arial Unicode MS"/>
            </a:endParaRPr>
          </a:p>
          <a:p>
            <a:pPr indent="450215" algn="just"/>
            <a:r>
              <a:rPr lang="ru-RU" sz="2400" kern="50" dirty="0">
                <a:solidFill>
                  <a:srgbClr val="000000"/>
                </a:solidFill>
                <a:effectLst/>
                <a:ea typeface="Arial Unicode MS"/>
              </a:rPr>
              <a:t>3 балла - значительная динамика. </a:t>
            </a:r>
            <a:endParaRPr lang="ru-RU" sz="2400" kern="50" dirty="0">
              <a:effectLst/>
              <a:ea typeface="Arial Unicode MS"/>
            </a:endParaRPr>
          </a:p>
          <a:p>
            <a:pPr indent="450215" algn="just"/>
            <a:endParaRPr lang="ru-RU" sz="2400" kern="50" dirty="0">
              <a:effectLst/>
              <a:ea typeface="Arial Unicode MS"/>
            </a:endParaRPr>
          </a:p>
        </p:txBody>
      </p:sp>
      <p:pic>
        <p:nvPicPr>
          <p:cNvPr id="2050" name="Picture 2" descr="Идея и команда значок векторных людей вместе | Премиум векторы">
            <a:extLst>
              <a:ext uri="{FF2B5EF4-FFF2-40B4-BE49-F238E27FC236}">
                <a16:creationId xmlns:a16="http://schemas.microsoft.com/office/drawing/2014/main" xmlns="" id="{3DC44281-46E9-24D9-C0FE-5A6D66AAF60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9638" y="958049"/>
            <a:ext cx="2815608" cy="28156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1175610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: скругленные углы 5">
            <a:extLst>
              <a:ext uri="{FF2B5EF4-FFF2-40B4-BE49-F238E27FC236}">
                <a16:creationId xmlns:a16="http://schemas.microsoft.com/office/drawing/2014/main" xmlns="" id="{B0CE0CD1-B8C8-A42B-4532-61523CCE8EB8}"/>
              </a:ext>
            </a:extLst>
          </p:cNvPr>
          <p:cNvSpPr/>
          <p:nvPr/>
        </p:nvSpPr>
        <p:spPr>
          <a:xfrm>
            <a:off x="94695" y="276285"/>
            <a:ext cx="12002610" cy="6581715"/>
          </a:xfrm>
          <a:prstGeom prst="roundRect">
            <a:avLst/>
          </a:prstGeom>
          <a:ln w="5715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indent="450215" algn="just"/>
            <a:endParaRPr lang="ru-RU" sz="2400" kern="50" dirty="0">
              <a:effectLst/>
              <a:ea typeface="Arial Unicode MS"/>
            </a:endParaRP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xmlns="" id="{4DEC13E5-8587-25E9-C6FB-5251987944D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5194" t="22120" r="18301" b="9903"/>
          <a:stretch/>
        </p:blipFill>
        <p:spPr>
          <a:xfrm>
            <a:off x="1412468" y="397813"/>
            <a:ext cx="9367064" cy="63386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113189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99</TotalTime>
  <Words>497</Words>
  <Application>Microsoft Office PowerPoint</Application>
  <PresentationFormat>Произвольный</PresentationFormat>
  <Paragraphs>145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Пользователь</cp:lastModifiedBy>
  <cp:revision>2</cp:revision>
  <dcterms:created xsi:type="dcterms:W3CDTF">2023-10-11T06:58:34Z</dcterms:created>
  <dcterms:modified xsi:type="dcterms:W3CDTF">2023-10-12T09:24:22Z</dcterms:modified>
</cp:coreProperties>
</file>