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46" r:id="rId4"/>
    <p:sldId id="345" r:id="rId5"/>
    <p:sldId id="354" r:id="rId6"/>
    <p:sldId id="348" r:id="rId7"/>
    <p:sldId id="349" r:id="rId8"/>
    <p:sldId id="350" r:id="rId9"/>
    <p:sldId id="351" r:id="rId10"/>
    <p:sldId id="353" r:id="rId11"/>
    <p:sldId id="352" r:id="rId12"/>
    <p:sldId id="259" r:id="rId13"/>
    <p:sldId id="347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355" r:id="rId27"/>
    <p:sldId id="356" r:id="rId28"/>
    <p:sldId id="357" r:id="rId29"/>
    <p:sldId id="358" r:id="rId30"/>
    <p:sldId id="359" r:id="rId31"/>
    <p:sldId id="360" r:id="rId32"/>
    <p:sldId id="361" r:id="rId33"/>
    <p:sldId id="362" r:id="rId34"/>
    <p:sldId id="363" r:id="rId35"/>
    <p:sldId id="364" r:id="rId36"/>
    <p:sldId id="365" r:id="rId37"/>
    <p:sldId id="366" r:id="rId38"/>
    <p:sldId id="367" r:id="rId39"/>
    <p:sldId id="368" r:id="rId40"/>
    <p:sldId id="369" r:id="rId41"/>
    <p:sldId id="370" r:id="rId42"/>
    <p:sldId id="371" r:id="rId43"/>
    <p:sldId id="272" r:id="rId44"/>
    <p:sldId id="273" r:id="rId45"/>
    <p:sldId id="274" r:id="rId46"/>
    <p:sldId id="275" r:id="rId47"/>
    <p:sldId id="276" r:id="rId48"/>
    <p:sldId id="277" r:id="rId49"/>
    <p:sldId id="278" r:id="rId50"/>
    <p:sldId id="279" r:id="rId51"/>
    <p:sldId id="280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3" d="100"/>
          <a:sy n="63" d="100"/>
        </p:scale>
        <p:origin x="-79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66B0-F3A5-4675-B684-D22FF2721113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39BB-83A2-47F2-9BE9-246586B8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66B0-F3A5-4675-B684-D22FF2721113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39BB-83A2-47F2-9BE9-246586B8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66B0-F3A5-4675-B684-D22FF2721113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39BB-83A2-47F2-9BE9-246586B8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66B0-F3A5-4675-B684-D22FF2721113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39BB-83A2-47F2-9BE9-246586B8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66B0-F3A5-4675-B684-D22FF2721113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39BB-83A2-47F2-9BE9-246586B8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66B0-F3A5-4675-B684-D22FF2721113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39BB-83A2-47F2-9BE9-246586B8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66B0-F3A5-4675-B684-D22FF2721113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39BB-83A2-47F2-9BE9-246586B8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66B0-F3A5-4675-B684-D22FF2721113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39BB-83A2-47F2-9BE9-246586B8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66B0-F3A5-4675-B684-D22FF2721113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39BB-83A2-47F2-9BE9-246586B8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66B0-F3A5-4675-B684-D22FF2721113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39BB-83A2-47F2-9BE9-246586B8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66B0-F3A5-4675-B684-D22FF2721113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39BB-83A2-47F2-9BE9-246586B8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666B0-F3A5-4675-B684-D22FF2721113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239BB-83A2-47F2-9BE9-246586B88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295232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Психолого</a:t>
            </a:r>
            <a:r>
              <a:rPr lang="ru-RU" dirty="0" smtClean="0"/>
              <a:t> </a:t>
            </a:r>
            <a:r>
              <a:rPr lang="ru-RU" dirty="0"/>
              <a:t>- педагогическое сопровождение обучающихся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/>
              <a:t>ограниченными возможностями здоровья в процессе инклюзивного </a:t>
            </a:r>
            <a:r>
              <a:rPr lang="ru-RU" dirty="0" smtClean="0"/>
              <a:t>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13681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Доцент кафедры коррекционной педагогики \</a:t>
            </a:r>
          </a:p>
          <a:p>
            <a:r>
              <a:rPr lang="ru-RU" dirty="0" smtClean="0"/>
              <a:t>и психологии Института детства ФГБОУ ВО «НГПУ»  </a:t>
            </a:r>
          </a:p>
          <a:p>
            <a:r>
              <a:rPr lang="ru-RU" dirty="0" smtClean="0"/>
              <a:t>Л. А. Лошкарева</a:t>
            </a:r>
          </a:p>
          <a:p>
            <a:endParaRPr lang="ru-RU" dirty="0"/>
          </a:p>
        </p:txBody>
      </p:sp>
      <p:pic>
        <p:nvPicPr>
          <p:cNvPr id="4" name="Рисунок 3" descr="Без названия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0"/>
            <a:ext cx="2466975" cy="21805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ru-RU" sz="4000" dirty="0" smtClean="0"/>
              <a:t>Эндогенные причины (наследственность, хромосомные аберрации, синдромы);</a:t>
            </a:r>
          </a:p>
          <a:p>
            <a:pPr marL="514350" indent="-514350" algn="just">
              <a:buAutoNum type="arabicPeriod"/>
            </a:pPr>
            <a:r>
              <a:rPr lang="ru-RU" sz="4000" dirty="0" smtClean="0"/>
              <a:t>Экзогенные причины (</a:t>
            </a:r>
            <a:r>
              <a:rPr lang="ru-RU" sz="4000" dirty="0" err="1" smtClean="0"/>
              <a:t>пренатальные</a:t>
            </a:r>
            <a:r>
              <a:rPr lang="ru-RU" sz="4000" dirty="0" smtClean="0"/>
              <a:t>, </a:t>
            </a:r>
            <a:r>
              <a:rPr lang="ru-RU" sz="4000" dirty="0" err="1" smtClean="0"/>
              <a:t>интранатальные</a:t>
            </a:r>
            <a:r>
              <a:rPr lang="ru-RU" sz="4000" dirty="0" smtClean="0"/>
              <a:t>, постнатальные);</a:t>
            </a:r>
          </a:p>
          <a:p>
            <a:pPr marL="514350" indent="-514350" algn="just">
              <a:buAutoNum type="arabicPeriod"/>
            </a:pPr>
            <a:r>
              <a:rPr lang="ru-RU" sz="4000" dirty="0" err="1" smtClean="0"/>
              <a:t>Социокультурные</a:t>
            </a:r>
            <a:r>
              <a:rPr lang="ru-RU" sz="4000" dirty="0" smtClean="0"/>
              <a:t> причины. </a:t>
            </a:r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Особая этиология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Терратогенный фактор (экологический);</a:t>
            </a:r>
          </a:p>
          <a:p>
            <a:pPr marL="514350" indent="-514350">
              <a:buAutoNum type="arabicPeriod"/>
            </a:pPr>
            <a:r>
              <a:rPr lang="ru-RU" dirty="0" smtClean="0"/>
              <a:t>Медицинский парадокс;</a:t>
            </a:r>
          </a:p>
          <a:p>
            <a:pPr marL="514350" indent="-514350">
              <a:buAutoNum type="arabicPeriod"/>
            </a:pPr>
            <a:r>
              <a:rPr lang="ru-RU" dirty="0" smtClean="0"/>
              <a:t>Бесконтрольный и неоправданный приём антибиотиков (особенно девочки);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Приём с пищей скрытых гормонов;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Приём с пищей консервантов;</a:t>
            </a:r>
          </a:p>
          <a:p>
            <a:pPr marL="514350" indent="-514350">
              <a:buAutoNum type="arabicPeriod"/>
            </a:pPr>
            <a:r>
              <a:rPr lang="ru-RU" dirty="0" smtClean="0"/>
              <a:t>Воздействие специальных химических препаратов,  формирующих стерильность окружающей среды.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Психолого-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педагогический консилиум образовательного учреждения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0480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/>
                <a:ea typeface="Calibri"/>
              </a:rPr>
              <a:t>       </a:t>
            </a:r>
            <a:r>
              <a:rPr lang="ru-RU" sz="4400" dirty="0" smtClean="0">
                <a:latin typeface="Times New Roman"/>
                <a:ea typeface="Calibri"/>
              </a:rPr>
              <a:t>постоянно действующий, объединенный общими целями, скоординированный коллектив специалистов, реализующий  сопровождение ребенка с ОВЗ.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задачи </a:t>
            </a:r>
            <a:r>
              <a:rPr lang="ru-RU" dirty="0" err="1" smtClean="0"/>
              <a:t>ПМПк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Своевременное выявление и комплексное обследование детей, имеющих особенности психофизического и речевого развития.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Выявление уровня и особенностей развития познавательной деятельности детей (речи, памяти, работоспособности и других психических функций).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Изучение эмоционально-волевого и личностного развития воспитанников.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Составление индивидуальных рекомендаций по развитию детей с особенностями речевого и психофизического развития, оценка их эффективности.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Организация взаимодействия между педагогами и специалистами, участвующими в деятельности консилиума.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Основной состав ПМП консилиума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1. Руководитель образовательной организации;</a:t>
            </a:r>
          </a:p>
          <a:p>
            <a:pPr marL="0" indent="0">
              <a:buNone/>
            </a:pPr>
            <a:r>
              <a:rPr lang="ru-RU" dirty="0" smtClean="0"/>
              <a:t>2. Заместитель руководителя;</a:t>
            </a:r>
          </a:p>
          <a:p>
            <a:pPr marL="0" indent="0">
              <a:buNone/>
            </a:pPr>
            <a:r>
              <a:rPr lang="ru-RU" dirty="0" smtClean="0"/>
              <a:t>3. Педагог- психолог;</a:t>
            </a:r>
          </a:p>
          <a:p>
            <a:pPr marL="0" indent="0">
              <a:buNone/>
            </a:pPr>
            <a:r>
              <a:rPr lang="ru-RU" dirty="0" smtClean="0"/>
              <a:t>4. Учитель- логопед;</a:t>
            </a:r>
          </a:p>
          <a:p>
            <a:pPr marL="0" indent="0">
              <a:buNone/>
            </a:pPr>
            <a:r>
              <a:rPr lang="ru-RU" dirty="0" smtClean="0"/>
              <a:t>5. Учитель- дефектолог;</a:t>
            </a:r>
          </a:p>
          <a:p>
            <a:pPr marL="0" indent="0">
              <a:buNone/>
            </a:pPr>
            <a:r>
              <a:rPr lang="ru-RU" dirty="0" smtClean="0"/>
              <a:t>6. Социальный педагог;</a:t>
            </a:r>
          </a:p>
          <a:p>
            <a:pPr marL="0" indent="0">
              <a:buNone/>
            </a:pPr>
            <a:r>
              <a:rPr lang="ru-RU" dirty="0" smtClean="0"/>
              <a:t>7. </a:t>
            </a:r>
            <a:r>
              <a:rPr lang="ru-RU" dirty="0" err="1" smtClean="0"/>
              <a:t>Тьютор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8. Медицинский работник.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Дополнительный состав </a:t>
            </a:r>
            <a:r>
              <a:rPr lang="ru-RU" dirty="0" err="1" smtClean="0"/>
              <a:t>ПМПк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Классный руководитель.</a:t>
            </a:r>
          </a:p>
          <a:p>
            <a:pPr marL="514350" indent="-514350" algn="just">
              <a:buAutoNum type="arabicPeriod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Учителя- предметники.</a:t>
            </a:r>
          </a:p>
          <a:p>
            <a:pPr marL="514350" indent="-514350" algn="just">
              <a:buAutoNum type="arabicPeriod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Для ДОУ- воспитатель.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специалистов </a:t>
            </a:r>
            <a:r>
              <a:rPr lang="ru-RU" dirty="0" err="1" smtClean="0"/>
              <a:t>ПМПк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и реализация АОП и индивидуального учебного плана;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Отслеживание динамики развития обучающегося;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Оценивание успешности обучающегося с ОВЗ в освоении программ, при необходимости внесение в программу коррективов;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Помощь педагогам в подборе методов и приёмов обучения ребёнка с ОВЗ;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индивидуальных и подгрупповых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развивающих занятий;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Консультирование родителей.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Медицинский работник 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Отслеживает физическое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состояние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соответствие физического развития  возрастным нормам, группу здоровья;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состояние органов зрения, слуха, костно-мышечной системы;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переносимость физических нагрузок (на основании данных учителя физкультуры).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2. Факторы риска нарушения развития: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наличие в прошлом и на сегодня заболеваний, травм, которые могли сказаться на развитии ребенка;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факторы риска по основным функциональным системам, наличие хронических заболеваний. 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З. Характеристика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заболеваемости.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Социальный педагог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Характеристика семьи ребёнка, особенности  взаимоотношений и стиль воспитания;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Жилищно-бытовые условия;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Конфликтные аспекты в работе с семьёй;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Настрой родителей (законных представителей)  на взаимодействие с образовательным учреждением.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Педагог- психолог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Результаты исследования интеллекта;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Характеристика ВПФ;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Личностные особенности ребёнка;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Особенности межличностных отношений ребёнка;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Состояние эмоционально-волевой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сферы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Динамика психического развития с целью корректировки программ.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Rectangle 4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321" y="332656"/>
            <a:ext cx="7931583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C:\Documents and Settings\Admin\Рабочий стол\07102609.cover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8485" y="2598925"/>
            <a:ext cx="2207029" cy="385441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Учитель- логопед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Особенности речевого развития ребёнка;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Возможности коррекции и прогноз;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Рекомендации для педагогов и  специалистов по вопросам коррекции речи;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 Консультирование родителей;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5. Создание благоприятной речевой среды.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Учитель- дефектолог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азвитие знаний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 себе и ближайшем окружении;</a:t>
            </a:r>
          </a:p>
          <a:p>
            <a:pPr algn="just"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коррекция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пробелов в знаниях по программному материалу;</a:t>
            </a:r>
          </a:p>
          <a:p>
            <a:pPr algn="just">
              <a:buFontTx/>
              <a:buChar char="-"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обучаемость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умение применить подсказку;</a:t>
            </a:r>
          </a:p>
          <a:p>
            <a:pPr algn="just">
              <a:buFontTx/>
              <a:buChar char="-"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откликаемость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 предъявленные задания.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Тьютор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помощь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ребёнку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реализации режимных моментов;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ормирование способности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ребёнка проявлять самостоятельность при выполнении заданий педагога;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азвитие контактности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азвитие адекватного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поведения на занятиях и в режимных моментах.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Классный руководитель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ключение ребёнка в коллектив сверстников;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оррекция трудностей, испытываемых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учеником в педагогических ситуациях;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еализаия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индивидуально- дифференцированного подхода в процессе образования;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ормирование принятия ребёнка с ОВЗ сверстниками.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Учителя- предметники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Качественные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характеристики учебной деятельности;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Количественные показатели учебной деятельности;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З. Показатели поведения и общения в учебных ситуациях;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Показатели эмоционального состояния в учебных ситуациях.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Воспитатель ДОУ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Уровень развития игровой деятельности;</a:t>
            </a:r>
          </a:p>
          <a:p>
            <a:pPr marL="514350" indent="-514350" algn="just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Уровень развития навыков самообслуживания;</a:t>
            </a:r>
          </a:p>
          <a:p>
            <a:pPr marL="514350" indent="-514350" algn="just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Особенности взаимодействия со сверстниками;</a:t>
            </a:r>
          </a:p>
          <a:p>
            <a:pPr marL="514350" indent="-514350" algn="just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Понимание инструкции и реакция на инструкции.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Рекомендации по образовательным программам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4400" dirty="0" smtClean="0">
                <a:solidFill>
                  <a:prstClr val="black"/>
                </a:solidFill>
              </a:rPr>
              <a:t> АООП для глухих обучающихся:</a:t>
            </a:r>
          </a:p>
          <a:p>
            <a:pPr lvl="0" algn="just">
              <a:buFontTx/>
              <a:buChar char="-"/>
            </a:pPr>
            <a:r>
              <a:rPr lang="ru-RU" sz="4400" dirty="0" smtClean="0">
                <a:solidFill>
                  <a:prstClr val="black"/>
                </a:solidFill>
              </a:rPr>
              <a:t>1.1. с нормой интеллекта;</a:t>
            </a:r>
          </a:p>
          <a:p>
            <a:pPr lvl="0" algn="just">
              <a:buFontTx/>
              <a:buChar char="-"/>
            </a:pPr>
            <a:r>
              <a:rPr lang="ru-RU" sz="4400" dirty="0" smtClean="0">
                <a:solidFill>
                  <a:prstClr val="black"/>
                </a:solidFill>
              </a:rPr>
              <a:t>1.2. с ЗПР;</a:t>
            </a:r>
          </a:p>
          <a:p>
            <a:pPr lvl="0" algn="just">
              <a:buFontTx/>
              <a:buChar char="-"/>
            </a:pPr>
            <a:r>
              <a:rPr lang="ru-RU" sz="4400" dirty="0" smtClean="0">
                <a:solidFill>
                  <a:prstClr val="black"/>
                </a:solidFill>
              </a:rPr>
              <a:t>1.3. с лёгкой </a:t>
            </a:r>
            <a:r>
              <a:rPr lang="ru-RU" sz="4400" dirty="0" err="1" smtClean="0">
                <a:solidFill>
                  <a:prstClr val="black"/>
                </a:solidFill>
              </a:rPr>
              <a:t>у.о</a:t>
            </a:r>
            <a:r>
              <a:rPr lang="ru-RU" sz="4400" dirty="0" smtClean="0">
                <a:solidFill>
                  <a:prstClr val="black"/>
                </a:solidFill>
              </a:rPr>
              <a:t>.;</a:t>
            </a:r>
          </a:p>
          <a:p>
            <a:pPr lvl="0" algn="just">
              <a:buFontTx/>
              <a:buChar char="-"/>
            </a:pPr>
            <a:r>
              <a:rPr lang="ru-RU" sz="4400" dirty="0" smtClean="0">
                <a:solidFill>
                  <a:prstClr val="black"/>
                </a:solidFill>
              </a:rPr>
              <a:t>1.4. с умеренной и тяжёлой </a:t>
            </a:r>
            <a:r>
              <a:rPr lang="ru-RU" sz="4400" dirty="0" err="1" smtClean="0">
                <a:solidFill>
                  <a:prstClr val="black"/>
                </a:solidFill>
              </a:rPr>
              <a:t>у.о</a:t>
            </a:r>
            <a:r>
              <a:rPr lang="ru-RU" sz="4400" dirty="0" smtClean="0">
                <a:solidFill>
                  <a:prstClr val="black"/>
                </a:solidFill>
              </a:rPr>
              <a:t>.</a:t>
            </a:r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Рекомендации по образовательным программам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4400" dirty="0" smtClean="0">
                <a:solidFill>
                  <a:prstClr val="black"/>
                </a:solidFill>
              </a:rPr>
              <a:t>     АООП </a:t>
            </a:r>
            <a:r>
              <a:rPr lang="ru-RU" sz="4400" dirty="0" smtClean="0">
                <a:solidFill>
                  <a:prstClr val="black"/>
                </a:solidFill>
              </a:rPr>
              <a:t>для слабослышащих и позднооглохших обучающихся:</a:t>
            </a:r>
          </a:p>
          <a:p>
            <a:pPr lvl="0" algn="just">
              <a:buFontTx/>
              <a:buChar char="-"/>
            </a:pPr>
            <a:r>
              <a:rPr lang="ru-RU" sz="4400" dirty="0" smtClean="0">
                <a:solidFill>
                  <a:prstClr val="black"/>
                </a:solidFill>
              </a:rPr>
              <a:t>2.1. с нормой интеллекта;</a:t>
            </a:r>
          </a:p>
          <a:p>
            <a:pPr lvl="0" algn="just">
              <a:buFontTx/>
              <a:buChar char="-"/>
            </a:pPr>
            <a:r>
              <a:rPr lang="ru-RU" sz="4400" dirty="0" smtClean="0">
                <a:solidFill>
                  <a:prstClr val="black"/>
                </a:solidFill>
              </a:rPr>
              <a:t>2.2. с ЗПР;</a:t>
            </a:r>
          </a:p>
          <a:p>
            <a:pPr lvl="0" algn="just">
              <a:buFontTx/>
              <a:buChar char="-"/>
            </a:pPr>
            <a:r>
              <a:rPr lang="ru-RU" sz="4400" dirty="0" smtClean="0">
                <a:solidFill>
                  <a:prstClr val="black"/>
                </a:solidFill>
              </a:rPr>
              <a:t>2.3. с лёгкой у. о.;</a:t>
            </a:r>
          </a:p>
          <a:p>
            <a:pPr lvl="0" algn="just">
              <a:buFontTx/>
              <a:buChar char="-"/>
            </a:pPr>
            <a:r>
              <a:rPr lang="ru-RU" sz="4400" dirty="0" smtClean="0">
                <a:solidFill>
                  <a:prstClr val="black"/>
                </a:solidFill>
              </a:rPr>
              <a:t>2.4. с умеренной и тяжёлой у. о.</a:t>
            </a:r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Рекомендации по образовательным программам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>
                <a:solidFill>
                  <a:prstClr val="black"/>
                </a:solidFill>
              </a:rPr>
              <a:t>     </a:t>
            </a:r>
            <a:r>
              <a:rPr lang="ru-RU" sz="4400" dirty="0" smtClean="0">
                <a:solidFill>
                  <a:prstClr val="black"/>
                </a:solidFill>
              </a:rPr>
              <a:t>АООП </a:t>
            </a:r>
            <a:r>
              <a:rPr lang="ru-RU" sz="4400" dirty="0" smtClean="0">
                <a:solidFill>
                  <a:prstClr val="black"/>
                </a:solidFill>
              </a:rPr>
              <a:t>для слепых обучающихся:</a:t>
            </a:r>
          </a:p>
          <a:p>
            <a:pPr lvl="0">
              <a:buFontTx/>
              <a:buChar char="-"/>
            </a:pPr>
            <a:r>
              <a:rPr lang="ru-RU" sz="4400" dirty="0" smtClean="0">
                <a:solidFill>
                  <a:prstClr val="black"/>
                </a:solidFill>
              </a:rPr>
              <a:t>3.1. с нормой интеллекта;</a:t>
            </a:r>
          </a:p>
          <a:p>
            <a:pPr lvl="0">
              <a:buFontTx/>
              <a:buChar char="-"/>
            </a:pPr>
            <a:r>
              <a:rPr lang="ru-RU" sz="4400" dirty="0" smtClean="0">
                <a:solidFill>
                  <a:prstClr val="black"/>
                </a:solidFill>
              </a:rPr>
              <a:t>3.2. с ЗПР;</a:t>
            </a:r>
          </a:p>
          <a:p>
            <a:pPr lvl="0">
              <a:buFontTx/>
              <a:buChar char="-"/>
            </a:pPr>
            <a:r>
              <a:rPr lang="ru-RU" sz="4400" dirty="0" smtClean="0">
                <a:solidFill>
                  <a:prstClr val="black"/>
                </a:solidFill>
              </a:rPr>
              <a:t>3.3. с лёгкой у. о.;</a:t>
            </a:r>
          </a:p>
          <a:p>
            <a:pPr lvl="0">
              <a:buFontTx/>
              <a:buChar char="-"/>
            </a:pPr>
            <a:r>
              <a:rPr lang="ru-RU" sz="4400" dirty="0" smtClean="0">
                <a:solidFill>
                  <a:prstClr val="black"/>
                </a:solidFill>
              </a:rPr>
              <a:t>3.4. с умеренной и тяжёлой у. о.</a:t>
            </a:r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Рекомендации по образовательным программам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lvl="0" indent="0">
              <a:buNone/>
            </a:pPr>
            <a:r>
              <a:rPr lang="ru-RU" sz="4400" dirty="0" smtClean="0">
                <a:solidFill>
                  <a:prstClr val="black"/>
                </a:solidFill>
              </a:rPr>
              <a:t>      АООП </a:t>
            </a:r>
            <a:r>
              <a:rPr lang="ru-RU" sz="4400" dirty="0" smtClean="0">
                <a:solidFill>
                  <a:prstClr val="black"/>
                </a:solidFill>
              </a:rPr>
              <a:t>для слабовидящих обучающихся:</a:t>
            </a:r>
          </a:p>
          <a:p>
            <a:pPr lvl="0">
              <a:buFontTx/>
              <a:buChar char="-"/>
            </a:pPr>
            <a:r>
              <a:rPr lang="ru-RU" sz="4400" dirty="0" smtClean="0">
                <a:solidFill>
                  <a:prstClr val="black"/>
                </a:solidFill>
              </a:rPr>
              <a:t>4.1. с нормой интеллекта;</a:t>
            </a:r>
          </a:p>
          <a:p>
            <a:pPr lvl="0">
              <a:buFontTx/>
              <a:buChar char="-"/>
            </a:pPr>
            <a:r>
              <a:rPr lang="ru-RU" sz="4400" dirty="0" smtClean="0">
                <a:solidFill>
                  <a:prstClr val="black"/>
                </a:solidFill>
              </a:rPr>
              <a:t>4.2. с ЗПР;</a:t>
            </a:r>
          </a:p>
          <a:p>
            <a:pPr lvl="0">
              <a:buFontTx/>
              <a:buChar char="-"/>
            </a:pPr>
            <a:r>
              <a:rPr lang="ru-RU" sz="4400" dirty="0" smtClean="0">
                <a:solidFill>
                  <a:prstClr val="black"/>
                </a:solidFill>
              </a:rPr>
              <a:t>4.3. с лёгкой у. о.;</a:t>
            </a:r>
          </a:p>
          <a:p>
            <a:pPr lvl="0">
              <a:buFontTx/>
              <a:buChar char="-"/>
            </a:pPr>
            <a:r>
              <a:rPr lang="ru-RU" sz="4400" dirty="0" smtClean="0">
                <a:solidFill>
                  <a:prstClr val="black"/>
                </a:solidFill>
              </a:rPr>
              <a:t>4.4. с умеренной и тяжёлой у. о.</a:t>
            </a:r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Специальные условия для получения образования обучающимися с ОВЗ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 marL="365125" lvl="0" indent="-255588" algn="just" fontAlgn="base">
              <a:lnSpc>
                <a:spcPct val="70000"/>
              </a:lnSpc>
              <a:spcBef>
                <a:spcPts val="300"/>
              </a:spcBef>
              <a:spcAft>
                <a:spcPct val="0"/>
              </a:spcAft>
              <a:buClr>
                <a:srgbClr val="EB641B"/>
              </a:buClr>
              <a:buFont typeface="Wingdings 2" pitchFamily="18" charset="2"/>
              <a:buChar char=""/>
            </a:pP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пользования;</a:t>
            </a:r>
          </a:p>
          <a:p>
            <a:pPr marL="365125" lvl="0" indent="-255588" algn="just" fontAlgn="base">
              <a:lnSpc>
                <a:spcPct val="70000"/>
              </a:lnSpc>
              <a:spcBef>
                <a:spcPts val="300"/>
              </a:spcBef>
              <a:spcAft>
                <a:spcPct val="0"/>
              </a:spcAft>
              <a:buClr>
                <a:srgbClr val="EB641B"/>
              </a:buClr>
              <a:buFont typeface="Wingdings 2" pitchFamily="18" charset="2"/>
              <a:buChar char=""/>
            </a:pP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предоставление услуг ассистента (помощника), оказывающего обучающимся необходимую техническую помощь;</a:t>
            </a:r>
          </a:p>
          <a:p>
            <a:pPr marL="365125" lvl="0" indent="-255588" algn="just" fontAlgn="base">
              <a:lnSpc>
                <a:spcPct val="70000"/>
              </a:lnSpc>
              <a:spcBef>
                <a:spcPts val="300"/>
              </a:spcBef>
              <a:spcAft>
                <a:spcPct val="0"/>
              </a:spcAft>
              <a:buClr>
                <a:srgbClr val="EB641B"/>
              </a:buClr>
              <a:buFont typeface="Wingdings 2" pitchFamily="18" charset="2"/>
              <a:buChar char=""/>
            </a:pP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проведение групповых и индивидуальных коррекционных занятий;</a:t>
            </a:r>
          </a:p>
          <a:p>
            <a:pPr marL="365125" lvl="0" indent="-255588" algn="just" fontAlgn="base">
              <a:lnSpc>
                <a:spcPct val="70000"/>
              </a:lnSpc>
              <a:spcBef>
                <a:spcPts val="300"/>
              </a:spcBef>
              <a:spcAft>
                <a:spcPct val="0"/>
              </a:spcAft>
              <a:buClr>
                <a:srgbClr val="EB641B"/>
              </a:buClr>
              <a:buFont typeface="Wingdings 2" pitchFamily="18" charset="2"/>
              <a:buChar char=""/>
            </a:pP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обеспечение доступа в здания организаций, осуществляющих образовательную деятельность;</a:t>
            </a:r>
          </a:p>
          <a:p>
            <a:pPr marL="365125" lvl="0" indent="-255588" algn="just" fontAlgn="base">
              <a:lnSpc>
                <a:spcPct val="70000"/>
              </a:lnSpc>
              <a:spcBef>
                <a:spcPts val="300"/>
              </a:spcBef>
              <a:spcAft>
                <a:spcPct val="0"/>
              </a:spcAft>
              <a:buClr>
                <a:srgbClr val="EB641B"/>
              </a:buClr>
              <a:buFont typeface="Wingdings 2" pitchFamily="18" charset="2"/>
              <a:buChar char=""/>
            </a:pP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другие условия, без которых невозможно или затруднено освоение образовательных программ обучающимися с </a:t>
            </a: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ОВЗ.</a:t>
            </a:r>
          </a:p>
          <a:p>
            <a:pPr marL="365125" lvl="0" indent="-255588" algn="just" fontAlgn="base">
              <a:lnSpc>
                <a:spcPct val="70000"/>
              </a:lnSpc>
              <a:spcBef>
                <a:spcPts val="300"/>
              </a:spcBef>
              <a:spcAft>
                <a:spcPct val="0"/>
              </a:spcAft>
              <a:buClr>
                <a:srgbClr val="EB641B"/>
              </a:buClr>
              <a:buNone/>
            </a:pPr>
            <a:r>
              <a:rPr lang="ru-RU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ст.79 </a:t>
            </a:r>
            <a:r>
              <a:rPr lang="ru-RU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Федерального </a:t>
            </a:r>
            <a:r>
              <a:rPr lang="ru-RU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закона «Об </a:t>
            </a:r>
            <a:r>
              <a:rPr lang="ru-RU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образовании в РФ»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Рекомендации по образовательным программам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pPr marL="0" lvl="0" indent="0" algn="just">
              <a:buNone/>
            </a:pPr>
            <a:r>
              <a:rPr lang="ru-RU" sz="4400" dirty="0" smtClean="0">
                <a:solidFill>
                  <a:prstClr val="black"/>
                </a:solidFill>
              </a:rPr>
              <a:t>      АООП </a:t>
            </a:r>
            <a:r>
              <a:rPr lang="ru-RU" sz="4400" dirty="0" smtClean="0">
                <a:solidFill>
                  <a:prstClr val="black"/>
                </a:solidFill>
              </a:rPr>
              <a:t>для обучающихся с ТНР:</a:t>
            </a:r>
          </a:p>
          <a:p>
            <a:pPr lvl="0" algn="just">
              <a:buFontTx/>
              <a:buChar char="-"/>
            </a:pPr>
            <a:r>
              <a:rPr lang="ru-RU" sz="4400" dirty="0" smtClean="0">
                <a:solidFill>
                  <a:prstClr val="black"/>
                </a:solidFill>
              </a:rPr>
              <a:t>5.1. с возможностью коррекции в условиях </a:t>
            </a:r>
            <a:r>
              <a:rPr lang="ru-RU" sz="4400" dirty="0" err="1" smtClean="0">
                <a:solidFill>
                  <a:prstClr val="black"/>
                </a:solidFill>
              </a:rPr>
              <a:t>логопункта</a:t>
            </a:r>
            <a:r>
              <a:rPr lang="ru-RU" sz="4400" dirty="0" smtClean="0">
                <a:solidFill>
                  <a:prstClr val="black"/>
                </a:solidFill>
              </a:rPr>
              <a:t>;</a:t>
            </a:r>
          </a:p>
          <a:p>
            <a:pPr lvl="0" algn="just">
              <a:buFontTx/>
              <a:buChar char="-"/>
            </a:pPr>
            <a:r>
              <a:rPr lang="ru-RU" sz="4400" dirty="0" smtClean="0">
                <a:solidFill>
                  <a:prstClr val="black"/>
                </a:solidFill>
              </a:rPr>
              <a:t>5.2. при необходимости работы в условиях речевой школы (трудно компенсируемые речевые нарушения)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Рекомендации по образовательным программам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dirty="0" smtClean="0">
                <a:solidFill>
                  <a:prstClr val="black"/>
                </a:solidFill>
              </a:rPr>
              <a:t>       </a:t>
            </a:r>
            <a:r>
              <a:rPr lang="ru-RU" sz="3600" dirty="0" smtClean="0">
                <a:solidFill>
                  <a:prstClr val="black"/>
                </a:solidFill>
              </a:rPr>
              <a:t>АООП </a:t>
            </a:r>
            <a:r>
              <a:rPr lang="ru-RU" sz="3600" dirty="0" smtClean="0">
                <a:solidFill>
                  <a:prstClr val="black"/>
                </a:solidFill>
              </a:rPr>
              <a:t>для обучающихся с нарушением </a:t>
            </a:r>
            <a:r>
              <a:rPr lang="ru-RU" sz="3600" dirty="0" err="1" smtClean="0">
                <a:solidFill>
                  <a:prstClr val="black"/>
                </a:solidFill>
              </a:rPr>
              <a:t>опорно</a:t>
            </a:r>
            <a:r>
              <a:rPr lang="ru-RU" sz="3600" dirty="0" smtClean="0">
                <a:solidFill>
                  <a:prstClr val="black"/>
                </a:solidFill>
              </a:rPr>
              <a:t>- двигательного аппарата:</a:t>
            </a:r>
          </a:p>
          <a:p>
            <a:pPr lvl="0" algn="just">
              <a:buFontTx/>
              <a:buChar char="-"/>
            </a:pPr>
            <a:r>
              <a:rPr lang="ru-RU" sz="3600" dirty="0" smtClean="0">
                <a:solidFill>
                  <a:prstClr val="black"/>
                </a:solidFill>
              </a:rPr>
              <a:t>6.1. с нормой интеллекта;</a:t>
            </a:r>
          </a:p>
          <a:p>
            <a:pPr lvl="0" algn="just">
              <a:buFontTx/>
              <a:buChar char="-"/>
            </a:pPr>
            <a:r>
              <a:rPr lang="ru-RU" sz="3600" dirty="0" smtClean="0">
                <a:solidFill>
                  <a:prstClr val="black"/>
                </a:solidFill>
              </a:rPr>
              <a:t>6.2. с ЗПР;</a:t>
            </a:r>
          </a:p>
          <a:p>
            <a:pPr lvl="0" algn="just">
              <a:buFontTx/>
              <a:buChar char="-"/>
            </a:pPr>
            <a:r>
              <a:rPr lang="ru-RU" sz="3600" dirty="0" smtClean="0">
                <a:solidFill>
                  <a:prstClr val="black"/>
                </a:solidFill>
              </a:rPr>
              <a:t>6.3. с лёгкой умственной отсталостью;</a:t>
            </a:r>
          </a:p>
          <a:p>
            <a:pPr lvl="0" algn="just">
              <a:buFontTx/>
              <a:buChar char="-"/>
            </a:pPr>
            <a:r>
              <a:rPr lang="ru-RU" sz="3600" dirty="0" smtClean="0">
                <a:solidFill>
                  <a:prstClr val="black"/>
                </a:solidFill>
              </a:rPr>
              <a:t>6.4. с умеренной и тяжёлой умственной отсталостью.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Рекомендации по образовательным программам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ru-RU" sz="4000" dirty="0" smtClean="0">
                <a:solidFill>
                  <a:prstClr val="black"/>
                </a:solidFill>
              </a:rPr>
              <a:t>       АООП </a:t>
            </a:r>
            <a:r>
              <a:rPr lang="ru-RU" sz="4000" dirty="0" smtClean="0">
                <a:solidFill>
                  <a:prstClr val="black"/>
                </a:solidFill>
              </a:rPr>
              <a:t>для обучающихся с задержкой психического развития:</a:t>
            </a:r>
          </a:p>
          <a:p>
            <a:pPr lvl="0" algn="just">
              <a:buFontTx/>
              <a:buChar char="-"/>
            </a:pPr>
            <a:r>
              <a:rPr lang="ru-RU" sz="4000" dirty="0" smtClean="0">
                <a:solidFill>
                  <a:prstClr val="black"/>
                </a:solidFill>
              </a:rPr>
              <a:t>7.1. при интеллектуальном развитии ближе к возрастной норме;</a:t>
            </a:r>
          </a:p>
          <a:p>
            <a:pPr lvl="0" algn="just">
              <a:buFontTx/>
              <a:buChar char="-"/>
            </a:pPr>
            <a:r>
              <a:rPr lang="ru-RU" sz="4000" dirty="0" smtClean="0">
                <a:solidFill>
                  <a:prstClr val="black"/>
                </a:solidFill>
              </a:rPr>
              <a:t>7.2. при интеллектуальном развитии с выраженным отставанием от возрастной нормы.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Рекомендации по образовательным программам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08512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dirty="0" smtClean="0">
                <a:solidFill>
                  <a:prstClr val="black"/>
                </a:solidFill>
              </a:rPr>
              <a:t>       </a:t>
            </a:r>
            <a:r>
              <a:rPr lang="ru-RU" sz="3600" dirty="0" smtClean="0">
                <a:solidFill>
                  <a:prstClr val="black"/>
                </a:solidFill>
              </a:rPr>
              <a:t>АООП </a:t>
            </a:r>
            <a:r>
              <a:rPr lang="ru-RU" sz="3600" dirty="0" smtClean="0">
                <a:solidFill>
                  <a:prstClr val="black"/>
                </a:solidFill>
              </a:rPr>
              <a:t>для обучающихся с расстройствами </a:t>
            </a:r>
            <a:r>
              <a:rPr lang="ru-RU" sz="3600" dirty="0" err="1" smtClean="0">
                <a:solidFill>
                  <a:prstClr val="black"/>
                </a:solidFill>
              </a:rPr>
              <a:t>аутистического</a:t>
            </a:r>
            <a:r>
              <a:rPr lang="ru-RU" sz="3600" dirty="0" smtClean="0">
                <a:solidFill>
                  <a:prstClr val="black"/>
                </a:solidFill>
              </a:rPr>
              <a:t> спектра:</a:t>
            </a:r>
          </a:p>
          <a:p>
            <a:pPr lvl="0" algn="just">
              <a:buFontTx/>
              <a:buChar char="-"/>
            </a:pPr>
            <a:r>
              <a:rPr lang="ru-RU" sz="3600" dirty="0" smtClean="0">
                <a:solidFill>
                  <a:prstClr val="black"/>
                </a:solidFill>
              </a:rPr>
              <a:t>8.1. с нормой интеллекта;</a:t>
            </a:r>
          </a:p>
          <a:p>
            <a:pPr lvl="0" algn="just">
              <a:buFontTx/>
              <a:buChar char="-"/>
            </a:pPr>
            <a:r>
              <a:rPr lang="ru-RU" sz="3600" dirty="0" smtClean="0">
                <a:solidFill>
                  <a:prstClr val="black"/>
                </a:solidFill>
              </a:rPr>
              <a:t>8.2. с ЗПР;</a:t>
            </a:r>
          </a:p>
          <a:p>
            <a:pPr lvl="0" algn="just">
              <a:buFontTx/>
              <a:buChar char="-"/>
            </a:pPr>
            <a:r>
              <a:rPr lang="ru-RU" sz="3600" dirty="0" smtClean="0">
                <a:solidFill>
                  <a:prstClr val="black"/>
                </a:solidFill>
              </a:rPr>
              <a:t>8.3. с лёгкой умственной отсталостью;</a:t>
            </a:r>
          </a:p>
          <a:p>
            <a:pPr lvl="0" algn="just">
              <a:buFontTx/>
              <a:buChar char="-"/>
            </a:pPr>
            <a:r>
              <a:rPr lang="ru-RU" sz="3600" dirty="0" smtClean="0">
                <a:solidFill>
                  <a:prstClr val="black"/>
                </a:solidFill>
              </a:rPr>
              <a:t>8.4. с умеренной и тяжёлой умственной отсталостью.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Рекомендации по образовательным программам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ru-RU" dirty="0" smtClean="0">
                <a:solidFill>
                  <a:prstClr val="black"/>
                </a:solidFill>
              </a:rPr>
              <a:t>       </a:t>
            </a:r>
            <a:r>
              <a:rPr lang="ru-RU" sz="4400" dirty="0" smtClean="0">
                <a:solidFill>
                  <a:prstClr val="black"/>
                </a:solidFill>
              </a:rPr>
              <a:t>АООП </a:t>
            </a:r>
            <a:r>
              <a:rPr lang="ru-RU" sz="4400" dirty="0" smtClean="0">
                <a:solidFill>
                  <a:prstClr val="black"/>
                </a:solidFill>
              </a:rPr>
              <a:t>для обучающихся с умственной отсталостью:</a:t>
            </a:r>
          </a:p>
          <a:p>
            <a:pPr marL="514350" lvl="0" indent="-514350" algn="just">
              <a:buFont typeface="Arial" pitchFamily="34" charset="0"/>
              <a:buAutoNum type="arabicPeriod"/>
            </a:pPr>
            <a:r>
              <a:rPr lang="ru-RU" sz="4400" dirty="0" smtClean="0">
                <a:solidFill>
                  <a:prstClr val="black"/>
                </a:solidFill>
              </a:rPr>
              <a:t>С лёгкой умственной отсталостью;</a:t>
            </a:r>
          </a:p>
          <a:p>
            <a:pPr marL="514350" lvl="0" indent="-514350" algn="just">
              <a:buFont typeface="Arial" pitchFamily="34" charset="0"/>
              <a:buAutoNum type="arabicPeriod"/>
            </a:pPr>
            <a:r>
              <a:rPr lang="ru-RU" sz="4400" dirty="0" smtClean="0">
                <a:solidFill>
                  <a:prstClr val="black"/>
                </a:solidFill>
              </a:rPr>
              <a:t>С умеренной, тяжёлой и глубокой умственной отсталостью.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Комплектование классов (групп) для обучающихся 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Глухие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обучающиеся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 более 2 глухих в классе на условиях инклюзии. Общая наполняемость класса при 1 глухом- не более 20 обучающихся, при 2 глухих- не более 15 обучающихся.</a:t>
            </a:r>
            <a:endParaRPr lang="ru-RU" sz="4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Комплектование классов (групп) для обучающихся 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Слабослышащие </a:t>
            </a:r>
          </a:p>
          <a:p>
            <a:pPr marL="0" lvl="0" indent="0" algn="ctr"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позднооглохшие  обучающиеся</a:t>
            </a:r>
          </a:p>
          <a:p>
            <a:pPr marL="0" lvl="0" indent="0" algn="just"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Не более 2 слабослышащих или позднооглохших обучающихся  в классе на условиях инклюзии. Общая наполняемость класса при 1 слабослышащем или позднооглохшем- не более 25 обучающихся, при 2 слабослышащих или позднооглохших- не более 20 обучающихся.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Комплектование классов (групп) для обучающихся 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Слепые  </a:t>
            </a: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обучающиеся</a:t>
            </a:r>
          </a:p>
          <a:p>
            <a:pPr marL="0" lvl="0" indent="0" algn="just">
              <a:buNone/>
            </a:pP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Не более 2 слепых обучающихся  в классе на условиях инклюзии. Общая наполняемость класса при 1 слепом- не более 20 обучающихся, при 2 слепых- не более 15 обучающихся.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Комплектование классов (групп) для обучающихся 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Слабовидящие  </a:t>
            </a: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обучающиеся</a:t>
            </a:r>
          </a:p>
          <a:p>
            <a:pPr marL="0" lvl="0" indent="0" algn="just">
              <a:buNone/>
            </a:pP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Не более 2 слабовидящих обучающихся  в классе на условиях инклюзии. Общая наполняемость класса при 1 слабовидящем- не более 25 обучающихся, при 2 слабовидящих- не более 20 обучающихся.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Комплектование классов (групп) для обучающихся 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 ТНР</a:t>
            </a:r>
          </a:p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Не более 5 обучающихся с ТНР в классе на условии инклюзии. Общая наполняемость класса- не более 25 обучающихся.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Основания создания условий для обучения и воспитания детей 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lv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Представленное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образовательную организацию заключение ПМПК и/или ИПР является основанием для создания </a:t>
            </a: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органами исполнительной власти субъектов Российской Федерации, осуществляющими государственное управление в сфере образования, и/или органами местного самоуправления, осуществляющими управление в сфере образования, образовательными организациями, иными органами и организациями в соответствии с их компетенцией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условий для обучения и воспитания детей с ОВЗ.</a:t>
            </a:r>
          </a:p>
          <a:p>
            <a:pPr algn="just">
              <a:buNone/>
            </a:pP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Комплектование классов (групп) для обучающихся 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0851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нарушениями ОДА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Не более 2 обучающихся с нарушениями ОДА в классе на условиях инклюзии. Общая наполняемость класса при 1 обучающемся с нарушениями ОДА не более 20 обучающихся, при 2- не более 15 обучающихся.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Комплектование классов (групп) для обучающихся 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 ЗПР</a:t>
            </a:r>
          </a:p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Не более 4 обучающихся с ЗПР в классе на условиях инклюзии. Общая наполняемость класса- не более 25 обучающихся.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Комплектование классов (групп) для обучающихся 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 РАС</a:t>
            </a:r>
          </a:p>
          <a:p>
            <a:pPr marL="0" indent="0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Не более 2 обучающихся с РАС в классе на условиях инклюзии. Общая наполняемость класса при 1 обучающемся с РАС- не более 20 обучающихся, при 2 обучающихся с РАС- не более 15 обучающихся.</a:t>
            </a:r>
            <a:endParaRPr lang="ru-RU" sz="4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для детей с </a:t>
            </a:r>
            <a:r>
              <a:rPr lang="ru-RU" dirty="0" err="1" smtClean="0"/>
              <a:t>гипердинамическим</a:t>
            </a:r>
            <a:r>
              <a:rPr lang="ru-RU" dirty="0" smtClean="0"/>
              <a:t> синдромом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—	обеспечение спокойных эмоционально-нейтральных условий развития и обучения;</a:t>
            </a:r>
          </a:p>
          <a:p>
            <a:pPr marL="0" indent="0" algn="just">
              <a:buNone/>
            </a:pPr>
            <a:r>
              <a:rPr lang="ru-RU" dirty="0" smtClean="0"/>
              <a:t>—	соблюдение режима, достаточное время для сна;</a:t>
            </a:r>
          </a:p>
          <a:p>
            <a:pPr marL="0" indent="0" algn="just">
              <a:buNone/>
            </a:pPr>
            <a:r>
              <a:rPr lang="ru-RU" dirty="0" smtClean="0"/>
              <a:t>—	обучение по личностно-ориентированной программе без интеллектуальных перегрузок:</a:t>
            </a:r>
          </a:p>
          <a:p>
            <a:pPr marL="0" indent="0" algn="just">
              <a:buNone/>
            </a:pPr>
            <a:r>
              <a:rPr lang="ru-RU" dirty="0" smtClean="0"/>
              <a:t>—	соответствующая медикаментозная поддержка;</a:t>
            </a:r>
          </a:p>
          <a:p>
            <a:pPr marL="0" indent="0" algn="just">
              <a:buNone/>
            </a:pPr>
            <a:r>
              <a:rPr lang="ru-RU" dirty="0" smtClean="0"/>
              <a:t>—	разработка комплексной индивидуальной программы помощи ребенку со стороны невролога, психолога, педагога, родителей;</a:t>
            </a:r>
          </a:p>
          <a:p>
            <a:pPr marL="0" indent="0" algn="just">
              <a:buNone/>
            </a:pPr>
            <a:r>
              <a:rPr lang="ru-RU" dirty="0" smtClean="0"/>
              <a:t>—	своевременная нейропсихологическая коррекция.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для детей с РАС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1. Наблюдение психиатра.</a:t>
            </a:r>
          </a:p>
          <a:p>
            <a:pPr marL="0" indent="0" algn="just">
              <a:buNone/>
            </a:pPr>
            <a:r>
              <a:rPr lang="ru-RU" dirty="0" smtClean="0"/>
              <a:t>2. Своевременное специфическое лечение.</a:t>
            </a:r>
          </a:p>
          <a:p>
            <a:pPr marL="0" indent="0" algn="just">
              <a:buNone/>
            </a:pPr>
            <a:r>
              <a:rPr lang="ru-RU" dirty="0" smtClean="0"/>
              <a:t>3. Психотерапевтическая работа.</a:t>
            </a:r>
          </a:p>
          <a:p>
            <a:pPr marL="0" indent="0" algn="just">
              <a:buNone/>
            </a:pPr>
            <a:r>
              <a:rPr lang="ru-RU" dirty="0" smtClean="0"/>
              <a:t>4. Комплексная </a:t>
            </a:r>
            <a:r>
              <a:rPr lang="ru-RU" dirty="0" err="1" smtClean="0"/>
              <a:t>психолого</a:t>
            </a:r>
            <a:r>
              <a:rPr lang="ru-RU" dirty="0" smtClean="0"/>
              <a:t>- педагогическая коррекция.</a:t>
            </a:r>
          </a:p>
          <a:p>
            <a:pPr marL="0" indent="0" algn="just">
              <a:buNone/>
            </a:pPr>
            <a:r>
              <a:rPr lang="ru-RU" dirty="0" smtClean="0"/>
              <a:t>5. В отдельных случаях вывод ребёнка на надомное обучение.</a:t>
            </a:r>
          </a:p>
          <a:p>
            <a:pPr marL="0" indent="0" algn="just">
              <a:buNone/>
            </a:pPr>
            <a:r>
              <a:rPr lang="ru-RU" dirty="0" smtClean="0"/>
              <a:t>6. Мониторинг динамики развития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для детей с ЗПР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благоприятной обстановки, щадящего режима;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обучающая, коррекционно-воспитательная направленность всей педагогической работы;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приемов и методов обучения, адекватных возможностям учащихся, обеспечивающих успешность учебной деятельности;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дифференциация требований и индивидуализация обучения, модификация учебной программы - сокращение ее объема за счет второстепенного материала и высвобождение времени на ликвидацию пробелов в знаниях и умениях учащихся;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системы внеклассной, факультативной, кружковой работы, повышающей уровень развития учащихся, пробуждающей их интерес к знаниям;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учет особенностей психического развития, причин трудностей поведения и обучения при организации обучения и коррекционной воспитательной работы с данной категорией детей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 качественного инклюзивного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752528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     </a:t>
            </a:r>
            <a:r>
              <a:rPr lang="ru-RU" sz="40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40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  учёт принципа сохранения естественной пропорции (в конкретной школе должно быть столько детей с нарушениями развития, сколько их в процентном соотношении в данном конкретном регионе);</a:t>
            </a:r>
            <a:endParaRPr lang="ru-RU" sz="4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 качественного инклюзивного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       </a:t>
            </a:r>
            <a:r>
              <a:rPr lang="ru-RU" sz="3600" dirty="0" smtClean="0">
                <a:solidFill>
                  <a:prstClr val="black"/>
                </a:solidFill>
              </a:rPr>
              <a:t>2</a:t>
            </a:r>
            <a:r>
              <a:rPr lang="ru-RU" sz="3600" dirty="0" smtClean="0">
                <a:solidFill>
                  <a:prstClr val="black"/>
                </a:solidFill>
              </a:rPr>
              <a:t>. </a:t>
            </a:r>
            <a:r>
              <a:rPr lang="ru-RU" sz="36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учёт желания учителя (воспитателя) работать с ребёнком с нарушением развития (если педагог не имеет такого желания и только подчиняется воле руководителя, скорее всего особых результатов работы не будет и педагог всегда найдёт оправдание их отсутствию);</a:t>
            </a:r>
            <a:endParaRPr lang="ru-RU" sz="36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 качественного инклюзивного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       </a:t>
            </a:r>
            <a:r>
              <a:rPr lang="ru-RU" sz="3500" dirty="0" smtClean="0">
                <a:solidFill>
                  <a:prstClr val="black"/>
                </a:solidFill>
              </a:rPr>
              <a:t>3</a:t>
            </a:r>
            <a:r>
              <a:rPr lang="ru-RU" sz="3500" dirty="0" smtClean="0">
                <a:solidFill>
                  <a:prstClr val="black"/>
                </a:solidFill>
              </a:rPr>
              <a:t>. </a:t>
            </a:r>
            <a:r>
              <a:rPr lang="ru-RU" sz="35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координатором </a:t>
            </a:r>
            <a:r>
              <a:rPr lang="ru-RU" sz="3500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коррекционно</a:t>
            </a:r>
            <a:r>
              <a:rPr lang="ru-RU" sz="35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- развивающей работы должен быть специалист, который в совершенстве владеет методами и приёмами взаимодействия с ребёнком, имеющим конкретное нарушение (именно такой специалист может объяснить учителю и родителям, почему не следует торопиться в реализации задач коррекционной работы, важно учитывать малейшую позитивную динамику развития ребёнка и анализировать негативную);</a:t>
            </a:r>
            <a:endParaRPr lang="ru-RU" sz="35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Условия качественного инклюзивного образования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prstClr val="black"/>
                </a:solidFill>
              </a:rPr>
              <a:t> </a:t>
            </a:r>
            <a:r>
              <a:rPr lang="ru-RU" sz="2800" dirty="0" smtClean="0">
                <a:solidFill>
                  <a:prstClr val="black"/>
                </a:solidFill>
              </a:rPr>
              <a:t>       4</a:t>
            </a:r>
            <a:r>
              <a:rPr lang="ru-RU" sz="2800" dirty="0" smtClean="0">
                <a:solidFill>
                  <a:prstClr val="black"/>
                </a:solidFill>
              </a:rPr>
              <a:t>.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особое внимание должно быть уделено детям с </a:t>
            </a:r>
            <a:r>
              <a:rPr lang="ru-RU" sz="2800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гиперактивным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поведением, </a:t>
            </a:r>
            <a:r>
              <a:rPr lang="ru-RU" sz="2800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психопатоподобными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формами поведения (таким детям крайне тяжело находиться в ситуации достаточно большого количества раздражителей, следовательно, если в классе 25 и более человек, вряд- ли </a:t>
            </a:r>
            <a:r>
              <a:rPr lang="ru-RU" sz="2800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коррекционно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- развивающая работа даст ощутимые результаты, необходимо снизить количество раздражающих факторов, т. е. именно такие дети должны обучаться в классах </a:t>
            </a:r>
            <a:r>
              <a:rPr lang="ru-RU" sz="2800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коррекционно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- развивающего или компенсирующего обучения с малым количеством обучающихся воспитанников). 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Статистические данные по задержке психического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/>
          <a:lstStyle/>
          <a:p>
            <a:pPr algn="just">
              <a:buNone/>
            </a:pPr>
            <a:r>
              <a:rPr lang="ru-RU" sz="3600" dirty="0" smtClean="0"/>
              <a:t>«… по данным исследования, проведённого в начале 1970-х гг. сотрудниками Института дефектологии АПН СССР среди учащихся начальных классов, дети этой категории составляют 5%.» Специальная психология- В. И. </a:t>
            </a:r>
            <a:r>
              <a:rPr lang="ru-RU" sz="3600" dirty="0" err="1" smtClean="0"/>
              <a:t>Лубовский</a:t>
            </a:r>
            <a:r>
              <a:rPr lang="ru-RU" sz="3600" dirty="0" smtClean="0"/>
              <a:t>, «Академия», 2003г, с. 83- 84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Образовательные практики обучения детей 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365125" lvl="0" indent="-255588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•"/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Дифференцированное обучение детей с ОВЗ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специальных (коррекционных) учреждениях, реализующих адаптированные основные образовательные программы;</a:t>
            </a:r>
          </a:p>
          <a:p>
            <a:pPr marL="365125" lvl="0" indent="-255588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•"/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Интегрированное обучение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детей в специальных классах (группах) в общеобразовательных учреждениях;</a:t>
            </a:r>
          </a:p>
          <a:p>
            <a:pPr marL="365125" lvl="0" indent="-255588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•"/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Инклюзивное обучение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Спасибо за внимание…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Статистические данные по задержке психического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4800" dirty="0" smtClean="0"/>
              <a:t>          «… </a:t>
            </a:r>
            <a:r>
              <a:rPr lang="ru-RU" sz="4800" dirty="0" smtClean="0"/>
              <a:t>в настоящее время здоровых детей поступает в школу только 20- 25 %» Психофизиология ребёнка, Н. В. Дубровинская, ВЛАДОС, 2000г, с. 108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Статистические данные по задержке психического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4400" dirty="0" smtClean="0"/>
              <a:t>          «</a:t>
            </a:r>
            <a:r>
              <a:rPr lang="ru-RU" sz="4400" dirty="0" smtClean="0"/>
              <a:t>По данным специалистов, количество дошкольников с ЗПР составляет 25% от детской популяции» Специальная педагогика под ред. Н. М. Назаровой, «Академия», 2004г., с. 207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Статистические данные по задержке психического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24536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         2009</a:t>
            </a:r>
            <a:r>
              <a:rPr lang="ru-RU" dirty="0" smtClean="0"/>
              <a:t>, апрель, Международная конференция «Комплексный подход к развитию детей с синдромом Дауна», доклад канд. </a:t>
            </a:r>
            <a:r>
              <a:rPr lang="ru-RU" dirty="0" err="1" smtClean="0"/>
              <a:t>пс</a:t>
            </a:r>
            <a:r>
              <a:rPr lang="ru-RU" dirty="0" smtClean="0"/>
              <a:t>. наук, доцента, зав. лабораторией содержания методов ранней диагностики и специальной помощи детям с выявленными отклонениями в развитии ИКП РАО Ю. А. </a:t>
            </a:r>
            <a:r>
              <a:rPr lang="ru-RU" dirty="0" err="1" smtClean="0"/>
              <a:t>Разенковой</a:t>
            </a:r>
            <a:r>
              <a:rPr lang="ru-RU" dirty="0" smtClean="0"/>
              <a:t> о необходимости организации ранней  помощи детям с отклонениями в развитии 60% детской популяции- дети с задержкой психического развития.</a:t>
            </a:r>
            <a:r>
              <a:rPr lang="ru-RU" b="1" dirty="0" smtClean="0">
                <a:solidFill>
                  <a:srgbClr val="000000"/>
                </a:solidFill>
                <a:latin typeface="arial"/>
              </a:rPr>
              <a:t> </a:t>
            </a:r>
            <a:endParaRPr lang="ru-RU" b="1" dirty="0" smtClean="0">
              <a:solidFill>
                <a:srgbClr val="000000"/>
              </a:solidFill>
              <a:latin typeface="arial"/>
            </a:endParaRP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(НГПУ, ФППД)</a:t>
            </a: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Статистические данные по задержке психического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       </a:t>
            </a:r>
            <a:r>
              <a:rPr lang="ru-RU" sz="3600" dirty="0" smtClean="0">
                <a:solidFill>
                  <a:srgbClr val="000000"/>
                </a:solidFill>
                <a:latin typeface="Arial"/>
              </a:rPr>
              <a:t>Зураб </a:t>
            </a:r>
            <a:r>
              <a:rPr lang="ru-RU" sz="3600" dirty="0" err="1" smtClean="0">
                <a:solidFill>
                  <a:srgbClr val="000000"/>
                </a:solidFill>
                <a:latin typeface="Arial"/>
              </a:rPr>
              <a:t>Кекелидзе</a:t>
            </a:r>
            <a:r>
              <a:rPr lang="ru-RU" sz="3600" dirty="0" smtClean="0">
                <a:solidFill>
                  <a:srgbClr val="000000"/>
                </a:solidFill>
                <a:latin typeface="Arial"/>
              </a:rPr>
              <a:t> – главный психиатр РФ, доктор медицинских наук, заслуженный врач Российской Федерации, профессор Московской медицинской академии им. Сеченова: от 70 до 80% детей в России имеют психические расстройства. (2015г)</a:t>
            </a: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2115</Words>
  <Application>Microsoft Office PowerPoint</Application>
  <PresentationFormat>Экран (4:3)</PresentationFormat>
  <Paragraphs>224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Тема Office</vt:lpstr>
      <vt:lpstr>Психолого - педагогическое сопровождение обучающихся  с ограниченными возможностями здоровья в процессе инклюзивного образования</vt:lpstr>
      <vt:lpstr>Слайд 2</vt:lpstr>
      <vt:lpstr>Специальные условия для получения образования обучающимися с ОВЗ</vt:lpstr>
      <vt:lpstr>Основания создания условий для обучения и воспитания детей с ОВЗ</vt:lpstr>
      <vt:lpstr>Статистические данные по задержке психического развития</vt:lpstr>
      <vt:lpstr>Статистические данные по задержке психического развития</vt:lpstr>
      <vt:lpstr>Статистические данные по задержке психического развития</vt:lpstr>
      <vt:lpstr>Статистические данные по задержке психического развития</vt:lpstr>
      <vt:lpstr>Статистические данные по задержке психического развития</vt:lpstr>
      <vt:lpstr>Этиология</vt:lpstr>
      <vt:lpstr>Особая этиология</vt:lpstr>
      <vt:lpstr>Психолого- медико- педагогический консилиум образовательного учреждения</vt:lpstr>
      <vt:lpstr>Основные задачи ПМПк </vt:lpstr>
      <vt:lpstr>Основной состав ПМП консилиума</vt:lpstr>
      <vt:lpstr>Дополнительный состав ПМПк</vt:lpstr>
      <vt:lpstr>Функции специалистов ПМПк</vt:lpstr>
      <vt:lpstr>Медицинский работник ОУ</vt:lpstr>
      <vt:lpstr>Социальный педагог</vt:lpstr>
      <vt:lpstr>Педагог- психолог</vt:lpstr>
      <vt:lpstr>Учитель- логопед</vt:lpstr>
      <vt:lpstr>Учитель- дефектолог</vt:lpstr>
      <vt:lpstr>Тьютор</vt:lpstr>
      <vt:lpstr>Классный руководитель</vt:lpstr>
      <vt:lpstr>Учителя- предметники</vt:lpstr>
      <vt:lpstr>Воспитатель ДОУ</vt:lpstr>
      <vt:lpstr>Рекомендации по образовательным программам</vt:lpstr>
      <vt:lpstr>Рекомендации по образовательным программам</vt:lpstr>
      <vt:lpstr>Рекомендации по образовательным программам</vt:lpstr>
      <vt:lpstr>Рекомендации по образовательным программам</vt:lpstr>
      <vt:lpstr>Рекомендации по образовательным программам</vt:lpstr>
      <vt:lpstr>Рекомендации по образовательным программам</vt:lpstr>
      <vt:lpstr>Рекомендации по образовательным программам</vt:lpstr>
      <vt:lpstr>Рекомендации по образовательным программам</vt:lpstr>
      <vt:lpstr>Рекомендации по образовательным программам</vt:lpstr>
      <vt:lpstr>Комплектование классов (групп) для обучающихся с ОВЗ</vt:lpstr>
      <vt:lpstr>Комплектование классов (групп) для обучающихся с ОВЗ</vt:lpstr>
      <vt:lpstr>Комплектование классов (групп) для обучающихся с ОВЗ</vt:lpstr>
      <vt:lpstr>Комплектование классов (групп) для обучающихся с ОВЗ</vt:lpstr>
      <vt:lpstr>Комплектование классов (групп) для обучающихся с ОВЗ</vt:lpstr>
      <vt:lpstr>Комплектование классов (групп) для обучающихся с ОВЗ</vt:lpstr>
      <vt:lpstr>Комплектование классов (групп) для обучающихся с ОВЗ</vt:lpstr>
      <vt:lpstr>Комплектование классов (групп) для обучающихся с ОВЗ</vt:lpstr>
      <vt:lpstr>Условия для детей с гипердинамическим синдромом</vt:lpstr>
      <vt:lpstr>Условия для детей с РАС</vt:lpstr>
      <vt:lpstr>Условия для детей с ЗПР</vt:lpstr>
      <vt:lpstr>Условия качественного инклюзивного образования</vt:lpstr>
      <vt:lpstr>Условия качественного инклюзивного образования</vt:lpstr>
      <vt:lpstr>Условия качественного инклюзивного образования</vt:lpstr>
      <vt:lpstr>Условия качественного инклюзивного образования</vt:lpstr>
      <vt:lpstr>Образовательные практики обучения детей с ОВЗ</vt:lpstr>
      <vt:lpstr>Слайд 51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 - педагогическое сопровождение обучающихся  с ограниченными возможностями здоровья в процессе инклюзивного образования</dc:title>
  <dc:creator>haris</dc:creator>
  <cp:lastModifiedBy>haris</cp:lastModifiedBy>
  <cp:revision>12</cp:revision>
  <dcterms:created xsi:type="dcterms:W3CDTF">2018-03-20T12:08:42Z</dcterms:created>
  <dcterms:modified xsi:type="dcterms:W3CDTF">2018-03-20T13:53:47Z</dcterms:modified>
</cp:coreProperties>
</file>