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20"/>
  </p:notesMasterIdLst>
  <p:handoutMasterIdLst>
    <p:handoutMasterId r:id="rId21"/>
  </p:handoutMasterIdLst>
  <p:sldIdLst>
    <p:sldId id="256" r:id="rId6"/>
    <p:sldId id="261" r:id="rId7"/>
    <p:sldId id="262" r:id="rId8"/>
    <p:sldId id="263" r:id="rId9"/>
    <p:sldId id="264" r:id="rId10"/>
    <p:sldId id="266" r:id="rId11"/>
    <p:sldId id="268" r:id="rId12"/>
    <p:sldId id="265" r:id="rId13"/>
    <p:sldId id="269" r:id="rId14"/>
    <p:sldId id="270" r:id="rId15"/>
    <p:sldId id="271" r:id="rId16"/>
    <p:sldId id="272" r:id="rId17"/>
    <p:sldId id="274" r:id="rId18"/>
    <p:sldId id="275" r:id="rId19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1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F4FD8-3D48-43D7-8BCD-A1EDC032A96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02544-DC39-4E3A-A659-EDF2D50B6F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4795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C56B4-58F6-4AF6-AA31-395A205DB370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E08F0-573F-4B8A-9355-97B3A9FCCD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496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EFC05-F255-40A4-AB7E-80BA3B2E9B0C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4814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3AE-BCC2-440B-896F-F1D5A84E6B9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DF18-2CFB-48B7-AAD6-61B6EEEA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355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3AE-BCC2-440B-896F-F1D5A84E6B9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DF18-2CFB-48B7-AAD6-61B6EEEA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145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3AE-BCC2-440B-896F-F1D5A84E6B9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DF18-2CFB-48B7-AAD6-61B6EEEA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16044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E2ED-B969-4A78-917E-D7DAF777DD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9916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133F-1ED3-43D5-BC4E-445000D1BA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18635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E65A-8866-42CB-8E37-246675F2FC2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1016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B101-451D-4D87-B330-F9D6DF929B6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7965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F7F6-2FF1-4BC7-9A97-AA40685A613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5285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FB93-9145-466F-929D-5F689E18E4F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6720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964A-2CBA-4942-8857-DE242464E15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0652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79D6-61CF-4F9F-A456-FD4090CABE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38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3AE-BCC2-440B-896F-F1D5A84E6B9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DF18-2CFB-48B7-AAD6-61B6EEEA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5288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82EC-1680-4492-8A5A-1E7B1A60BA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73261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1B56-C70A-4FD2-A42D-4155FEEE4C2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69531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5DEF-39D0-42F7-97E6-8423BFDBD0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8835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E2ED-B969-4A78-917E-D7DAF777DD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4549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133F-1ED3-43D5-BC4E-445000D1BA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87708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E65A-8866-42CB-8E37-246675F2FC2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90143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B101-451D-4D87-B330-F9D6DF929B6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9153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F7F6-2FF1-4BC7-9A97-AA40685A613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65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FB93-9145-466F-929D-5F689E18E4F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17961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964A-2CBA-4942-8857-DE242464E15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501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3AE-BCC2-440B-896F-F1D5A84E6B9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DF18-2CFB-48B7-AAD6-61B6EEEA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91540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79D6-61CF-4F9F-A456-FD4090CABE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78186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82EC-1680-4492-8A5A-1E7B1A60BA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34648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1B56-C70A-4FD2-A42D-4155FEEE4C2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52570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5DEF-39D0-42F7-97E6-8423BFDBD0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49940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E2ED-B969-4A78-917E-D7DAF777DD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11398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133F-1ED3-43D5-BC4E-445000D1BA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63831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E65A-8866-42CB-8E37-246675F2FC2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32515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B101-451D-4D87-B330-F9D6DF929B6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77259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F7F6-2FF1-4BC7-9A97-AA40685A613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92713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FB93-9145-466F-929D-5F689E18E4F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4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3AE-BCC2-440B-896F-F1D5A84E6B9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DF18-2CFB-48B7-AAD6-61B6EEEA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46780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964A-2CBA-4942-8857-DE242464E15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160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79D6-61CF-4F9F-A456-FD4090CABE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78870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82EC-1680-4492-8A5A-1E7B1A60BA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316687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1B56-C70A-4FD2-A42D-4155FEEE4C2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86308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5DEF-39D0-42F7-97E6-8423BFDBD0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256224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рав_ответ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3487706" y="385187"/>
            <a:ext cx="5366479" cy="2758191"/>
          </a:xfrm>
          <a:prstGeom prst="rect">
            <a:avLst/>
          </a:prstGeom>
          <a:solidFill>
            <a:schemeClr val="bg1"/>
          </a:solidFill>
          <a:ln w="38100">
            <a:solidFill>
              <a:srgbClr val="52D0D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156422" y="3473014"/>
            <a:ext cx="3988800" cy="717550"/>
          </a:xfrm>
          <a:prstGeom prst="rect">
            <a:avLst/>
          </a:prstGeom>
          <a:solidFill>
            <a:schemeClr val="bg1"/>
          </a:solidFill>
          <a:ln w="38100">
            <a:solidFill>
              <a:srgbClr val="52D0D4"/>
            </a:solidFill>
            <a:prstDash val="solid"/>
          </a:ln>
        </p:spPr>
        <p:txBody>
          <a:bodyPr anchor="ctr"/>
          <a:lstStyle>
            <a:lvl1pPr marL="0" indent="0" algn="ctr">
              <a:buFontTx/>
              <a:buNone/>
              <a:defRPr sz="2400">
                <a:solidFill>
                  <a:schemeClr val="accent1">
                    <a:lumMod val="75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3429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>
              <a:buFontTx/>
              <a:buNone/>
              <a:defRPr sz="1400">
                <a:solidFill>
                  <a:srgbClr val="418E0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Правильный ответ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156422" y="4485839"/>
            <a:ext cx="3988800" cy="717550"/>
          </a:xfrm>
          <a:prstGeom prst="rect">
            <a:avLst/>
          </a:prstGeom>
          <a:solidFill>
            <a:schemeClr val="bg1"/>
          </a:solidFill>
          <a:ln w="38100">
            <a:solidFill>
              <a:srgbClr val="52D0D4"/>
            </a:solidFill>
            <a:prstDash val="solid"/>
          </a:ln>
        </p:spPr>
        <p:txBody>
          <a:bodyPr anchor="ctr"/>
          <a:lstStyle>
            <a:lvl1pPr marL="0" indent="0" algn="ctr">
              <a:buFontTx/>
              <a:buNone/>
              <a:defRPr sz="2400">
                <a:solidFill>
                  <a:schemeClr val="accent1">
                    <a:lumMod val="75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4156422" y="5498664"/>
            <a:ext cx="3988800" cy="717550"/>
          </a:xfrm>
          <a:prstGeom prst="rect">
            <a:avLst/>
          </a:prstGeom>
          <a:solidFill>
            <a:schemeClr val="bg1"/>
          </a:solidFill>
          <a:ln w="38100">
            <a:solidFill>
              <a:srgbClr val="52D0D4"/>
            </a:solidFill>
            <a:prstDash val="solid"/>
          </a:ln>
        </p:spPr>
        <p:txBody>
          <a:bodyPr anchor="ctr"/>
          <a:lstStyle>
            <a:lvl1pPr marL="0" indent="0" algn="ctr">
              <a:buFontTx/>
              <a:buNone/>
              <a:defRPr sz="2400">
                <a:solidFill>
                  <a:schemeClr val="accent1">
                    <a:lumMod val="75000"/>
                  </a:schemeClr>
                </a:solidFill>
                <a:latin typeface="+mn-lt"/>
                <a:cs typeface="Segoe UI" panose="020B0502040204020203" pitchFamily="34" charset="0"/>
              </a:defRPr>
            </a:lvl1pPr>
            <a:lvl2pPr marL="3429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6858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0287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371600" indent="0" algn="ctr">
              <a:buFontTx/>
              <a:buNone/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ru-RU" dirty="0"/>
              <a:t>Неправильный ответ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40520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E2ED-B969-4A78-917E-D7DAF777DD2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36325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133F-1ED3-43D5-BC4E-445000D1BA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2134789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CE65A-8866-42CB-8E37-246675F2FC2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40661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B101-451D-4D87-B330-F9D6DF929B6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7324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3AE-BCC2-440B-896F-F1D5A84E6B9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DF18-2CFB-48B7-AAD6-61B6EEEA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419092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F7F6-2FF1-4BC7-9A97-AA40685A613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29648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FB93-9145-466F-929D-5F689E18E4F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90644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2964A-2CBA-4942-8857-DE242464E15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224233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79D6-61CF-4F9F-A456-FD4090CABE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81983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582EC-1680-4492-8A5A-1E7B1A60BA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800653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B1B56-C70A-4FD2-A42D-4155FEEE4C2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75965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5DEF-39D0-42F7-97E6-8423BFDBD0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789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3AE-BCC2-440B-896F-F1D5A84E6B9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DF18-2CFB-48B7-AAD6-61B6EEEA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683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3AE-BCC2-440B-896F-F1D5A84E6B9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DF18-2CFB-48B7-AAD6-61B6EEEA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5184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3AE-BCC2-440B-896F-F1D5A84E6B9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DF18-2CFB-48B7-AAD6-61B6EEEA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52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A3AE-BCC2-440B-896F-F1D5A84E6B9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6DF18-2CFB-48B7-AAD6-61B6EEEA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5888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1A3AE-BCC2-440B-896F-F1D5A84E6B97}" type="datetimeFigureOut">
              <a:rPr lang="ru-RU" smtClean="0"/>
              <a:pPr/>
              <a:t>04.05.2018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6DF18-2CFB-48B7-AAD6-61B6EEEA96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0611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8DDD9-03DD-4492-8507-8873592FAC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322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8DDD9-03DD-4492-8507-8873592FAC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588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8DDD9-03DD-4492-8507-8873592FAC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2638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8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8DDD9-03DD-4492-8507-8873592FAC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04.05.2018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560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7127" y="4309533"/>
            <a:ext cx="9966564" cy="19737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Деятельность </a:t>
            </a:r>
            <a:r>
              <a:rPr lang="ru-RU" dirty="0" smtClean="0"/>
              <a:t>школьного </a:t>
            </a:r>
            <a:r>
              <a:rPr lang="ru-RU" dirty="0" err="1" smtClean="0"/>
              <a:t>ПМПк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Глазков Владимир Александрович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1600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4377" y="521942"/>
            <a:ext cx="9566787" cy="912672"/>
          </a:xfrm>
        </p:spPr>
        <p:txBody>
          <a:bodyPr/>
          <a:lstStyle/>
          <a:p>
            <a:r>
              <a:rPr lang="ru-RU" dirty="0" smtClean="0"/>
              <a:t>Принципы коррекционной работы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65382" y="5686610"/>
            <a:ext cx="4344779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Приоритетности интересо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в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25351" y="2795430"/>
            <a:ext cx="222484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Системности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92691" y="4241020"/>
            <a:ext cx="269016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Непрерывности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81952" y="4963815"/>
            <a:ext cx="4111638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Сотрудничества с семьей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01049" y="6298944"/>
            <a:ext cx="9363076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Единства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психолого-педагогических и медицинских средств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58126" y="3518225"/>
            <a:ext cx="255929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Вариативности 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55705" y="1604831"/>
            <a:ext cx="7964130" cy="1041020"/>
          </a:xfrm>
          <a:prstGeom prst="rect">
            <a:avLst/>
          </a:prstGeom>
          <a:solidFill>
            <a:schemeClr val="accent1">
              <a:alpha val="4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Реализуется через:</a:t>
            </a:r>
          </a:p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содержание и организацию образовательного процесса;</a:t>
            </a:r>
          </a:p>
          <a:p>
            <a:pPr algn="ctr"/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специально организованные индивидуальные и групповые занятия; </a:t>
            </a:r>
          </a:p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психологическое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социально-педагогическое сопровождение обучающихся.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73704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3281" y="3528645"/>
            <a:ext cx="3506565" cy="940691"/>
          </a:xfrm>
          <a:solidFill>
            <a:schemeClr val="bg1">
              <a:alpha val="57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/>
              <a:t>Направления работы </a:t>
            </a:r>
            <a:endParaRPr lang="ru-RU" sz="3200" dirty="0"/>
          </a:p>
        </p:txBody>
      </p:sp>
      <p:sp>
        <p:nvSpPr>
          <p:cNvPr id="2" name="Овал 1"/>
          <p:cNvSpPr/>
          <p:nvPr/>
        </p:nvSpPr>
        <p:spPr>
          <a:xfrm>
            <a:off x="8079846" y="2451801"/>
            <a:ext cx="2726694" cy="1622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Консультативная </a:t>
            </a:r>
            <a:r>
              <a:rPr lang="ru-RU" dirty="0"/>
              <a:t>работа </a:t>
            </a:r>
          </a:p>
        </p:txBody>
      </p:sp>
      <p:sp>
        <p:nvSpPr>
          <p:cNvPr id="8" name="Овал 7"/>
          <p:cNvSpPr/>
          <p:nvPr/>
        </p:nvSpPr>
        <p:spPr>
          <a:xfrm>
            <a:off x="1846587" y="2351893"/>
            <a:ext cx="2807750" cy="1622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Коррекционно-развивающая работа </a:t>
            </a:r>
          </a:p>
        </p:txBody>
      </p:sp>
      <p:sp>
        <p:nvSpPr>
          <p:cNvPr id="9" name="Овал 8"/>
          <p:cNvSpPr/>
          <p:nvPr/>
        </p:nvSpPr>
        <p:spPr>
          <a:xfrm>
            <a:off x="4884789" y="1806364"/>
            <a:ext cx="2883548" cy="1622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Диагностическая работа</a:t>
            </a:r>
          </a:p>
        </p:txBody>
      </p:sp>
      <p:sp>
        <p:nvSpPr>
          <p:cNvPr id="10" name="Овал 9"/>
          <p:cNvSpPr/>
          <p:nvPr/>
        </p:nvSpPr>
        <p:spPr>
          <a:xfrm>
            <a:off x="2910220" y="4505530"/>
            <a:ext cx="3069653" cy="1622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Информационно-просветительская работа </a:t>
            </a:r>
          </a:p>
        </p:txBody>
      </p:sp>
      <p:sp>
        <p:nvSpPr>
          <p:cNvPr id="11" name="Овал 10"/>
          <p:cNvSpPr/>
          <p:nvPr/>
        </p:nvSpPr>
        <p:spPr>
          <a:xfrm>
            <a:off x="6758783" y="4506436"/>
            <a:ext cx="2954743" cy="1622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Социально-педагогическое сопровождение </a:t>
            </a:r>
          </a:p>
        </p:txBody>
      </p:sp>
    </p:spTree>
    <p:extLst>
      <p:ext uri="{BB962C8B-B14F-4D97-AF65-F5344CB8AC3E}">
        <p14:creationId xmlns="" xmlns:p14="http://schemas.microsoft.com/office/powerpoint/2010/main" val="11728288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5532" y="156163"/>
            <a:ext cx="76369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Диагностическая работа</a:t>
            </a:r>
            <a:r>
              <a:rPr lang="ru-RU" sz="2000" b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</a:t>
            </a:r>
            <a:r>
              <a:rPr lang="ru-RU" sz="2000" kern="5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обеспечивает выявление особенностей развития и здоровья обучающихся с ЗПР с целью создания благоприятных условий для овладения ими содержанием АООП НОО</a:t>
            </a:r>
            <a:r>
              <a:rPr lang="ru-RU" sz="2000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. 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80465" y="1361069"/>
            <a:ext cx="738293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Коррекционно-развивающая работа</a:t>
            </a:r>
            <a:r>
              <a:rPr lang="ru-RU" sz="2000" b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</a:t>
            </a:r>
            <a:r>
              <a:rPr lang="ru-RU" sz="2000" kern="5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обеспечивает организацию мероприятий, способствующих личностному развитию учащихся, коррекции недостатков в психофизическом развитии и освоению ими содержания образования</a:t>
            </a:r>
            <a:r>
              <a:rPr lang="ru-RU" sz="2000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1231" y="2684508"/>
            <a:ext cx="991870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Консультативная работа</a:t>
            </a:r>
            <a:r>
              <a:rPr lang="ru-RU" sz="2000" b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</a:t>
            </a:r>
            <a:r>
              <a:rPr lang="ru-RU" sz="2000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обеспечивает непрерывность специального сопровождения обучающихся с ЗПР в освоении  АООП НОО, консультирование специалистов, работающих с детьми, их семей по вопросам реализации дифференцированных психолого-педагогических условий обучения, воспитания, коррекции, развития и социализации обучающихся с ЗПР.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157133" y="4250604"/>
            <a:ext cx="79417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Информационно-просветительская работа</a:t>
            </a:r>
            <a:r>
              <a:rPr lang="ru-RU" sz="2000" b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</a:t>
            </a:r>
            <a:r>
              <a:rPr lang="ru-RU" sz="2000" kern="5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предполагает осуществление разъяснительной деятельности в отношении педагогов и родителей по вопросам, связанным с особенностями осуществления процесса обучения и воспитания обучающихся с</a:t>
            </a:r>
            <a:r>
              <a:rPr lang="ru-RU" sz="2000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 ЗПР, </a:t>
            </a:r>
            <a:r>
              <a:rPr lang="ru-RU" sz="2000" kern="50" dirty="0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взаимодействия с педагогами и сверстниками, их родителями (законными представителями) и </a:t>
            </a:r>
            <a:r>
              <a:rPr lang="ru-RU" sz="2000" kern="50" dirty="0" err="1" smtClean="0">
                <a:effectLst/>
                <a:latin typeface="Times New Roman" panose="02020603050405020304" pitchFamily="18" charset="0"/>
                <a:ea typeface="Arial Unicode MS" panose="020B0604020202020204" pitchFamily="34" charset="-128"/>
              </a:rPr>
              <a:t>др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31334" y="643467"/>
            <a:ext cx="9677400" cy="52239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Психолого-педагогическое сопровождение </a:t>
            </a:r>
            <a:r>
              <a:rPr lang="ru-RU" sz="2800" dirty="0"/>
              <a:t>обучающихся с ЗПР осуществляют специалисты: учитель-дефектолог, логопед, специальный психолог или педагог-психолог, имеющий соответствующую профильную подготовку, социальный педагог, педагог дополнительного образования. Предпочтительно наличие специалиста в штате Организации. При необходимости Программу коррекционной работы может осуществлять специалист, работающий в иной организации (Центре психолого-педагогической коррекции и реабилитации, ПМПК и др.).</a:t>
            </a:r>
          </a:p>
        </p:txBody>
      </p:sp>
    </p:spTree>
    <p:extLst>
      <p:ext uri="{BB962C8B-B14F-4D97-AF65-F5344CB8AC3E}">
        <p14:creationId xmlns="" xmlns:p14="http://schemas.microsoft.com/office/powerpoint/2010/main" val="40245908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Реализация программы осуществляется в урочной и внеурочной деятельности на основе: 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36600" y="1955800"/>
            <a:ext cx="4055533" cy="13885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Взаимодействие специалистов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096000" y="1955799"/>
            <a:ext cx="4055533" cy="138853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Социальное партнерство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3572933"/>
            <a:ext cx="4648200" cy="719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комплексность </a:t>
            </a:r>
            <a:r>
              <a:rPr lang="ru-RU" sz="1400" dirty="0"/>
              <a:t>в определении и решении проблем ребенка, предоставлении ему квалифицированной помощи специалистов разного профиля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4410338"/>
            <a:ext cx="4648200" cy="719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многоаспектный </a:t>
            </a:r>
            <a:r>
              <a:rPr lang="ru-RU" sz="1400" dirty="0"/>
              <a:t>анализ личностного и познавательного развития ребенка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4800" y="5247743"/>
            <a:ext cx="4648200" cy="927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составление </a:t>
            </a:r>
            <a:r>
              <a:rPr lang="ru-RU" sz="1400" dirty="0"/>
              <a:t>комплексных индивидуальных программ общего развития и коррекции отдельных сторон </a:t>
            </a:r>
            <a:r>
              <a:rPr lang="ru-RU" sz="1400" dirty="0" err="1"/>
              <a:t>учебно­познавательной</a:t>
            </a:r>
            <a:r>
              <a:rPr lang="ru-RU" sz="1400" dirty="0"/>
              <a:t>, речевой, </a:t>
            </a:r>
            <a:r>
              <a:rPr lang="ru-RU" sz="1400" dirty="0" err="1"/>
              <a:t>эмоциональной­волевой</a:t>
            </a:r>
            <a:r>
              <a:rPr lang="ru-RU" sz="1400" dirty="0"/>
              <a:t> и личностной сфер ребенка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833533" y="3572933"/>
            <a:ext cx="4648200" cy="719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сотрудничество с образовательными организациями и другими ведомствами по вопросам преемственности обучения, разви</a:t>
            </a:r>
            <a:r>
              <a:rPr lang="ru-RU" sz="1100" spc="10" dirty="0">
                <a:latin typeface="Times New Roman" panose="02020603050405020304" pitchFamily="18" charset="0"/>
                <a:ea typeface="Calibri" panose="020F0502020204030204" pitchFamily="34" charset="0"/>
              </a:rPr>
              <a:t>тия и адаптации, социализации, </a:t>
            </a:r>
            <a:r>
              <a:rPr lang="ru-RU" sz="1100" spc="1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здоровьесбережения</a:t>
            </a:r>
            <a:r>
              <a:rPr lang="ru-RU" sz="1100" spc="10" dirty="0">
                <a:latin typeface="Times New Roman" panose="02020603050405020304" pitchFamily="18" charset="0"/>
                <a:ea typeface="Calibri" panose="020F0502020204030204" pitchFamily="34" charset="0"/>
              </a:rPr>
              <a:t> детей </a:t>
            </a:r>
            <a:r>
              <a:rPr lang="ru-RU" sz="1100" dirty="0">
                <a:latin typeface="Times New Roman" panose="02020603050405020304" pitchFamily="18" charset="0"/>
                <a:ea typeface="Calibri" panose="020F0502020204030204" pitchFamily="34" charset="0"/>
              </a:rPr>
              <a:t>с ограниченными возможностями здоровья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33533" y="4410338"/>
            <a:ext cx="4648200" cy="7196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сотрудничество </a:t>
            </a:r>
            <a:r>
              <a:rPr lang="ru-RU" sz="1200" dirty="0"/>
              <a:t>со средствами массовой информации, а также с негосударственными структурами, прежде всего с общественными объединениями инвалидов, организациями родителей детей с ОВЗ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833533" y="5247743"/>
            <a:ext cx="4648200" cy="9271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сотрудничество </a:t>
            </a:r>
            <a:r>
              <a:rPr lang="ru-RU" sz="1400" dirty="0"/>
              <a:t>с родительской общественностью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847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63250" y="244018"/>
            <a:ext cx="7033785" cy="5046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just">
              <a:lnSpc>
                <a:spcPct val="150000"/>
              </a:lnSpc>
              <a:spcAft>
                <a:spcPts val="0"/>
              </a:spcAft>
            </a:pPr>
            <a:r>
              <a:rPr lang="ru-RU" sz="2000" b="1" kern="50" dirty="0" smtClean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Calibri" panose="020F0502020204030204" pitchFamily="34" charset="0"/>
              </a:rPr>
              <a:t>Программа коррекционной работы должна содержать:</a:t>
            </a:r>
            <a:endParaRPr lang="ru-RU" sz="1600" b="1" kern="50" dirty="0">
              <a:solidFill>
                <a:srgbClr val="00000A"/>
              </a:solidFill>
              <a:effectLst/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406400" y="1142662"/>
            <a:ext cx="11040534" cy="2039962"/>
            <a:chOff x="372533" y="499195"/>
            <a:chExt cx="11040534" cy="203996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72533" y="499195"/>
              <a:ext cx="810259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kern="50" dirty="0">
                  <a:solidFill>
                    <a:srgbClr val="00000A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</a:rPr>
                <a:t>П</a:t>
              </a:r>
              <a:r>
                <a:rPr lang="ru-RU" kern="50" dirty="0" smtClean="0">
                  <a:solidFill>
                    <a:srgbClr val="00000A"/>
                  </a:solidFill>
                  <a:effectLst/>
                  <a:latin typeface="Times New Roman" panose="02020603050405020304" pitchFamily="18" charset="0"/>
                  <a:ea typeface="Arial Unicode MS" panose="020B0604020202020204" pitchFamily="34" charset="-128"/>
                </a:rPr>
                <a:t>еречень, содержание и план реализации коррекционных занятий;</a:t>
              </a:r>
              <a:endParaRPr lang="ru-RU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72533" y="877163"/>
              <a:ext cx="1104053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kern="50" dirty="0" smtClean="0">
                  <a:solidFill>
                    <a:srgbClr val="00000A"/>
                  </a:solidFill>
                  <a:effectLst/>
                  <a:latin typeface="Times New Roman" panose="02020603050405020304" pitchFamily="18" charset="0"/>
                  <a:ea typeface="Arial Unicode MS" panose="020B0604020202020204" pitchFamily="34" charset="-128"/>
                </a:rPr>
                <a:t>Систему комплексного психолого-медико-педагогического </a:t>
              </a:r>
              <a:r>
                <a:rPr lang="ru-RU" kern="50" dirty="0" smtClean="0">
                  <a:effectLst/>
                  <a:latin typeface="Times New Roman" panose="02020603050405020304" pitchFamily="18" charset="0"/>
                  <a:ea typeface="Arial Unicode MS" panose="020B0604020202020204" pitchFamily="34" charset="-128"/>
                </a:rPr>
                <a:t>сопровождения обучающихся</a:t>
              </a:r>
              <a:r>
                <a:rPr lang="ru-RU" kern="50" dirty="0" smtClean="0">
                  <a:solidFill>
                    <a:srgbClr val="00000A"/>
                  </a:solidFill>
                  <a:effectLst/>
                  <a:latin typeface="Times New Roman" panose="02020603050405020304" pitchFamily="18" charset="0"/>
                  <a:ea typeface="Arial Unicode MS" panose="020B0604020202020204" pitchFamily="34" charset="-128"/>
                </a:rPr>
                <a:t> с ЗПР в условиях образовательного процесса;</a:t>
              </a:r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72533" y="1523494"/>
              <a:ext cx="106934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kern="50" dirty="0">
                  <a:solidFill>
                    <a:srgbClr val="00000A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</a:rPr>
                <a:t>М</a:t>
              </a:r>
              <a:r>
                <a:rPr lang="ru-RU" kern="50" dirty="0" smtClean="0">
                  <a:solidFill>
                    <a:srgbClr val="00000A"/>
                  </a:solidFill>
                  <a:effectLst/>
                  <a:latin typeface="Times New Roman" panose="02020603050405020304" pitchFamily="18" charset="0"/>
                  <a:ea typeface="Arial Unicode MS" panose="020B0604020202020204" pitchFamily="34" charset="-128"/>
                </a:rPr>
                <a:t>еханизм взаимодействия в разработке и реализации коррекционных мероприятий педагогов, специалистов в области коррекционной педагогики и психологии, медицинских работников; </a:t>
              </a:r>
              <a:endParaRPr lang="ru-RU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72533" y="2169825"/>
              <a:ext cx="50738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kern="50" dirty="0">
                  <a:solidFill>
                    <a:srgbClr val="00000A"/>
                  </a:solidFill>
                  <a:latin typeface="Times New Roman" panose="02020603050405020304" pitchFamily="18" charset="0"/>
                  <a:ea typeface="Arial Unicode MS" panose="020B0604020202020204" pitchFamily="34" charset="-128"/>
                </a:rPr>
                <a:t>П</a:t>
              </a:r>
              <a:r>
                <a:rPr lang="ru-RU" kern="50" dirty="0" smtClean="0">
                  <a:solidFill>
                    <a:srgbClr val="00000A"/>
                  </a:solidFill>
                  <a:effectLst/>
                  <a:latin typeface="Times New Roman" panose="02020603050405020304" pitchFamily="18" charset="0"/>
                  <a:ea typeface="Arial Unicode MS" panose="020B0604020202020204" pitchFamily="34" charset="-128"/>
                </a:rPr>
                <a:t>ланируемые результаты коррекционной работы.</a:t>
              </a:r>
              <a:endParaRPr lang="ru-RU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73906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86679" y="2586682"/>
            <a:ext cx="6911546" cy="1021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/>
              <a:t>ПМП консилиум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605783" y="411892"/>
            <a:ext cx="6892441" cy="486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/>
              <a:t>Письмо Министерства образования Российской Федерации от 27.03.2000 № 27/901-6 </a:t>
            </a:r>
            <a:r>
              <a:rPr lang="ru-RU" sz="1200" b="1" dirty="0" smtClean="0"/>
              <a:t>о</a:t>
            </a:r>
            <a:br>
              <a:rPr lang="ru-RU" sz="1200" b="1" dirty="0" smtClean="0"/>
            </a:br>
            <a:r>
              <a:rPr lang="ru-RU" sz="1200" b="1" dirty="0" smtClean="0"/>
              <a:t> </a:t>
            </a:r>
            <a:r>
              <a:rPr lang="ru-RU" sz="1200" b="1" dirty="0"/>
              <a:t>психолого-медико-педагогическом консилиуме (</a:t>
            </a:r>
            <a:r>
              <a:rPr lang="ru-RU" sz="1200" b="1" dirty="0" err="1"/>
              <a:t>ПМПк</a:t>
            </a:r>
            <a:r>
              <a:rPr lang="ru-RU" sz="1200" b="1" dirty="0"/>
              <a:t>) образовательного учреждения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659027" y="1474573"/>
            <a:ext cx="11347620" cy="1285103"/>
            <a:chOff x="659027" y="1474573"/>
            <a:chExt cx="11347620" cy="1285103"/>
          </a:xfrm>
        </p:grpSpPr>
        <p:sp>
          <p:nvSpPr>
            <p:cNvPr id="7" name="Выноска 2 6"/>
            <p:cNvSpPr/>
            <p:nvPr/>
          </p:nvSpPr>
          <p:spPr>
            <a:xfrm>
              <a:off x="659027" y="1507525"/>
              <a:ext cx="1911178" cy="461318"/>
            </a:xfrm>
            <a:prstGeom prst="borderCallout2">
              <a:avLst>
                <a:gd name="adj1" fmla="val 77679"/>
                <a:gd name="adj2" fmla="val 99857"/>
                <a:gd name="adj3" fmla="val 127679"/>
                <a:gd name="adj4" fmla="val 109626"/>
                <a:gd name="adj5" fmla="val 232143"/>
                <a:gd name="adj6" fmla="val 10979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Устав ОУ </a:t>
              </a:r>
              <a:endParaRPr lang="ru-RU" dirty="0"/>
            </a:p>
          </p:txBody>
        </p:sp>
        <p:sp>
          <p:nvSpPr>
            <p:cNvPr id="8" name="Выноска 2 7"/>
            <p:cNvSpPr/>
            <p:nvPr/>
          </p:nvSpPr>
          <p:spPr>
            <a:xfrm>
              <a:off x="9481750" y="1474573"/>
              <a:ext cx="1911178" cy="527221"/>
            </a:xfrm>
            <a:prstGeom prst="borderCallout2">
              <a:avLst>
                <a:gd name="adj1" fmla="val 53573"/>
                <a:gd name="adj2" fmla="val -574"/>
                <a:gd name="adj3" fmla="val 113392"/>
                <a:gd name="adj4" fmla="val -10633"/>
                <a:gd name="adj5" fmla="val 212500"/>
                <a:gd name="adj6" fmla="val -1089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Договор с родителями </a:t>
              </a:r>
              <a:endParaRPr lang="ru-RU" dirty="0"/>
            </a:p>
          </p:txBody>
        </p:sp>
        <p:sp>
          <p:nvSpPr>
            <p:cNvPr id="9" name="Выноска 2 8"/>
            <p:cNvSpPr/>
            <p:nvPr/>
          </p:nvSpPr>
          <p:spPr>
            <a:xfrm>
              <a:off x="10095469" y="2222846"/>
              <a:ext cx="1911178" cy="536830"/>
            </a:xfrm>
            <a:prstGeom prst="borderCallout2">
              <a:avLst>
                <a:gd name="adj1" fmla="val 50894"/>
                <a:gd name="adj2" fmla="val -574"/>
                <a:gd name="adj3" fmla="val 113392"/>
                <a:gd name="adj4" fmla="val -10633"/>
                <a:gd name="adj5" fmla="val 194643"/>
                <a:gd name="adj6" fmla="val -3244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Договор с ПМПК</a:t>
              </a:r>
              <a:endParaRPr lang="ru-RU" dirty="0"/>
            </a:p>
          </p:txBody>
        </p:sp>
      </p:grpSp>
      <p:sp>
        <p:nvSpPr>
          <p:cNvPr id="10" name="Выноска 2 9"/>
          <p:cNvSpPr/>
          <p:nvPr/>
        </p:nvSpPr>
        <p:spPr>
          <a:xfrm>
            <a:off x="162698" y="2222846"/>
            <a:ext cx="1911178" cy="461318"/>
          </a:xfrm>
          <a:prstGeom prst="borderCallout2">
            <a:avLst>
              <a:gd name="adj1" fmla="val 63394"/>
              <a:gd name="adj2" fmla="val 99426"/>
              <a:gd name="adj3" fmla="val 150892"/>
              <a:gd name="adj4" fmla="val 108764"/>
              <a:gd name="adj5" fmla="val 239286"/>
              <a:gd name="adj6" fmla="val 1270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Положение о </a:t>
            </a:r>
            <a:r>
              <a:rPr lang="ru-RU" dirty="0" err="1" smtClean="0"/>
              <a:t>ПМПк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9092" y="1359243"/>
            <a:ext cx="2619632" cy="313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Приказ по ОУ 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endCxn id="5" idx="0"/>
          </p:cNvCxnSpPr>
          <p:nvPr/>
        </p:nvCxnSpPr>
        <p:spPr>
          <a:xfrm>
            <a:off x="4716161" y="1664043"/>
            <a:ext cx="1326291" cy="922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5" idx="0"/>
          </p:cNvCxnSpPr>
          <p:nvPr/>
        </p:nvCxnSpPr>
        <p:spPr>
          <a:xfrm flipH="1">
            <a:off x="6042452" y="1668162"/>
            <a:ext cx="1256272" cy="918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594917" y="2599977"/>
            <a:ext cx="1869991" cy="2471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Зам. </a:t>
            </a:r>
            <a:r>
              <a:rPr lang="ru-RU" dirty="0" err="1" smtClean="0">
                <a:solidFill>
                  <a:srgbClr val="FF0000"/>
                </a:solidFill>
              </a:rPr>
              <a:t>дир</a:t>
            </a:r>
            <a:r>
              <a:rPr lang="ru-RU" dirty="0" smtClean="0">
                <a:solidFill>
                  <a:srgbClr val="FF0000"/>
                </a:solidFill>
              </a:rPr>
              <a:t>. по УВР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28233" y="2585756"/>
            <a:ext cx="1869991" cy="2471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учитель</a:t>
            </a:r>
            <a:r>
              <a:rPr lang="ru-RU" dirty="0"/>
              <a:t>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582354" y="3361038"/>
            <a:ext cx="1869991" cy="2471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FF0000"/>
                </a:solidFill>
              </a:rPr>
              <a:t>Медицинский работник </a:t>
            </a:r>
            <a:endParaRPr lang="ru-RU" sz="1200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05784" y="3363696"/>
            <a:ext cx="1869991" cy="2471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0000"/>
                </a:solidFill>
              </a:rPr>
              <a:t>учитель-дефектолог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94069" y="3333238"/>
            <a:ext cx="1869991" cy="2471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учитель-логопед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44096" y="3042681"/>
            <a:ext cx="1869991" cy="2471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учителя  СКК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363728" y="3031358"/>
            <a:ext cx="1869991" cy="24713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педагог-психолог</a:t>
            </a:r>
            <a:endParaRPr lang="ru-RU" dirty="0">
              <a:solidFill>
                <a:srgbClr val="FF0000"/>
              </a:solidFill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4679093" y="1817128"/>
            <a:ext cx="2619632" cy="669161"/>
            <a:chOff x="4679093" y="1817128"/>
            <a:chExt cx="2619632" cy="669161"/>
          </a:xfrm>
        </p:grpSpPr>
        <p:sp>
          <p:nvSpPr>
            <p:cNvPr id="4" name="TextBox 3"/>
            <p:cNvSpPr txBox="1"/>
            <p:nvPr/>
          </p:nvSpPr>
          <p:spPr>
            <a:xfrm>
              <a:off x="5221311" y="1817128"/>
              <a:ext cx="15104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Директор ОУ 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679093" y="2116957"/>
              <a:ext cx="26196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Общее руководство </a:t>
              </a:r>
              <a:endParaRPr lang="ru-RU" dirty="0"/>
            </a:p>
          </p:txBody>
        </p:sp>
      </p:grpSp>
      <p:sp>
        <p:nvSpPr>
          <p:cNvPr id="25" name="Равнобедренный треугольник 24"/>
          <p:cNvSpPr/>
          <p:nvPr/>
        </p:nvSpPr>
        <p:spPr>
          <a:xfrm rot="10800000">
            <a:off x="4562732" y="3743684"/>
            <a:ext cx="3113903" cy="7336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88890" y="4300509"/>
            <a:ext cx="11913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Обеспечение </a:t>
            </a:r>
            <a:r>
              <a:rPr lang="ru-RU" sz="1200" dirty="0" err="1" smtClean="0"/>
              <a:t>диагностико</a:t>
            </a:r>
            <a:r>
              <a:rPr lang="ru-RU" sz="1200" dirty="0" smtClean="0"/>
              <a:t>-коррекционного психолого-медико-педагогического сопровождения обучающихся, исходя из реальных возможностей образовательного учреждения и в соответствии со специальными образовательными потребностями, возрастными и индивидуальными особенностями, состоянием соматического и нервно-психического здоровья обучающихся.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85713" y="3831016"/>
            <a:ext cx="66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Цель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/>
          </p:nvPr>
        </p:nvGraphicFramePr>
        <p:xfrm>
          <a:off x="356133" y="5358034"/>
          <a:ext cx="11650515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0103"/>
                <a:gridCol w="2330103"/>
                <a:gridCol w="2330103"/>
                <a:gridCol w="2330103"/>
                <a:gridCol w="233010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выявление и ранняя диагностика отклонений в развитии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профилактика физических, интеллектуальных и эмоционально-личностных перегрузок и срывов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выявление резервных возможностей развития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характера, продолжительности сопровождения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подготовка и ведение документации, отражающей актуальное развитие ребенка, динамику его состояния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Стрелка вниз 31"/>
          <p:cNvSpPr/>
          <p:nvPr/>
        </p:nvSpPr>
        <p:spPr>
          <a:xfrm>
            <a:off x="1405806" y="4889359"/>
            <a:ext cx="452388" cy="423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3517902" y="4889359"/>
            <a:ext cx="452388" cy="423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5893489" y="4946840"/>
            <a:ext cx="452388" cy="423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>
            <a:off x="8320560" y="4889359"/>
            <a:ext cx="452388" cy="423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>
            <a:off x="10824864" y="4889359"/>
            <a:ext cx="452388" cy="4235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3249955" y="2744649"/>
            <a:ext cx="6227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Исходя из особенностей образовательной организации 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5076356" y="6011222"/>
            <a:ext cx="22637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Задачи</a:t>
            </a:r>
            <a:endParaRPr lang="ru-RU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978925" y="955327"/>
            <a:ext cx="10733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Нормативна правовая база и целевые установки работы психолого-медико-педагогического консилиума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565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6" grpId="0"/>
      <p:bldP spid="32" grpId="0" animBg="1"/>
      <p:bldP spid="33" grpId="0" animBg="1"/>
      <p:bldP spid="34" grpId="0" animBg="1"/>
      <p:bldP spid="35" grpId="0" animBg="1"/>
      <p:bldP spid="36" grpId="0" animBg="1"/>
      <p:bldP spid="38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4443" y="1565186"/>
            <a:ext cx="1491048" cy="733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Специалисты ОУ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19584" y="811417"/>
            <a:ext cx="1491048" cy="733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Специалисты ОУ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87051" y="1190363"/>
            <a:ext cx="1491048" cy="733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Специалисты ОУ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9584726" y="1565186"/>
            <a:ext cx="1491048" cy="733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Специалисты ОУ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52118" y="1190363"/>
            <a:ext cx="149104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Специалисты ОУ</a:t>
            </a:r>
          </a:p>
        </p:txBody>
      </p:sp>
      <p:grpSp>
        <p:nvGrpSpPr>
          <p:cNvPr id="69" name="Группа 68"/>
          <p:cNvGrpSpPr/>
          <p:nvPr/>
        </p:nvGrpSpPr>
        <p:grpSpPr>
          <a:xfrm>
            <a:off x="2215978" y="2520778"/>
            <a:ext cx="7430531" cy="2088296"/>
            <a:chOff x="2215978" y="2520778"/>
            <a:chExt cx="7430531" cy="2088296"/>
          </a:xfrm>
        </p:grpSpPr>
        <p:sp>
          <p:nvSpPr>
            <p:cNvPr id="9" name="Прямоугольник с двумя усеченными соседними углами 8"/>
            <p:cNvSpPr/>
            <p:nvPr/>
          </p:nvSpPr>
          <p:spPr>
            <a:xfrm>
              <a:off x="2215978" y="2520778"/>
              <a:ext cx="7430531" cy="741406"/>
            </a:xfrm>
            <a:prstGeom prst="snip2SameRect">
              <a:avLst>
                <a:gd name="adj1" fmla="val 50000"/>
                <a:gd name="adj2" fmla="val 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Родитель (законный представитель).</a:t>
              </a:r>
            </a:p>
          </p:txBody>
        </p:sp>
        <p:sp>
          <p:nvSpPr>
            <p:cNvPr id="10" name="Овал 9"/>
            <p:cNvSpPr/>
            <p:nvPr/>
          </p:nvSpPr>
          <p:spPr>
            <a:xfrm>
              <a:off x="3179805" y="3842955"/>
              <a:ext cx="5502875" cy="7661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Обучающийся </a:t>
              </a:r>
            </a:p>
          </p:txBody>
        </p:sp>
      </p:grpSp>
      <p:cxnSp>
        <p:nvCxnSpPr>
          <p:cNvPr id="12" name="Скругленная соединительная линия 11"/>
          <p:cNvCxnSpPr>
            <a:stCxn id="4" idx="2"/>
            <a:endCxn id="10" idx="1"/>
          </p:cNvCxnSpPr>
          <p:nvPr/>
        </p:nvCxnSpPr>
        <p:spPr>
          <a:xfrm rot="16200000" flipH="1">
            <a:off x="2064426" y="2033894"/>
            <a:ext cx="1656797" cy="2185715"/>
          </a:xfrm>
          <a:prstGeom prst="curvedConnector3">
            <a:avLst/>
          </a:prstGeom>
          <a:ln>
            <a:prstDash val="lgDashDot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Скругленная соединительная линия 19"/>
          <p:cNvCxnSpPr>
            <a:stCxn id="7" idx="2"/>
            <a:endCxn id="10" idx="7"/>
          </p:cNvCxnSpPr>
          <p:nvPr/>
        </p:nvCxnSpPr>
        <p:spPr>
          <a:xfrm rot="5400000">
            <a:off x="8275129" y="1900029"/>
            <a:ext cx="1656797" cy="2453447"/>
          </a:xfrm>
          <a:prstGeom prst="curvedConnector3">
            <a:avLst/>
          </a:prstGeom>
          <a:ln>
            <a:prstDash val="lgDashDot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Скругленная соединительная линия 21"/>
          <p:cNvCxnSpPr/>
          <p:nvPr/>
        </p:nvCxnSpPr>
        <p:spPr>
          <a:xfrm rot="16200000" flipH="1">
            <a:off x="3232270" y="2329513"/>
            <a:ext cx="2042994" cy="971352"/>
          </a:xfrm>
          <a:prstGeom prst="curvedConnector3">
            <a:avLst/>
          </a:prstGeom>
          <a:ln>
            <a:prstDash val="lgDashDot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Скругленная соединительная линия 23"/>
          <p:cNvCxnSpPr>
            <a:stCxn id="6" idx="2"/>
          </p:cNvCxnSpPr>
          <p:nvPr/>
        </p:nvCxnSpPr>
        <p:spPr>
          <a:xfrm rot="5400000">
            <a:off x="6721360" y="2231740"/>
            <a:ext cx="1919424" cy="1303007"/>
          </a:xfrm>
          <a:prstGeom prst="curvedConnector3">
            <a:avLst/>
          </a:prstGeom>
          <a:ln>
            <a:prstDash val="lgDashDot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Скругленная соединительная линия 26"/>
          <p:cNvCxnSpPr>
            <a:stCxn id="5" idx="2"/>
            <a:endCxn id="10" idx="0"/>
          </p:cNvCxnSpPr>
          <p:nvPr/>
        </p:nvCxnSpPr>
        <p:spPr>
          <a:xfrm rot="5400000">
            <a:off x="4848991" y="2626838"/>
            <a:ext cx="2298370" cy="133865"/>
          </a:xfrm>
          <a:prstGeom prst="curvedConnector3">
            <a:avLst/>
          </a:prstGeom>
          <a:ln>
            <a:prstDash val="lgDashDot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70" name="Группа 69"/>
          <p:cNvGrpSpPr/>
          <p:nvPr/>
        </p:nvGrpSpPr>
        <p:grpSpPr>
          <a:xfrm>
            <a:off x="1103869" y="4226014"/>
            <a:ext cx="2075937" cy="1061609"/>
            <a:chOff x="1103869" y="4226014"/>
            <a:chExt cx="2075937" cy="1061609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1103869" y="4863378"/>
              <a:ext cx="1392193" cy="424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Заключение </a:t>
              </a:r>
            </a:p>
          </p:txBody>
        </p:sp>
        <p:cxnSp>
          <p:nvCxnSpPr>
            <p:cNvPr id="35" name="Соединительная линия уступом 34"/>
            <p:cNvCxnSpPr>
              <a:stCxn id="10" idx="2"/>
              <a:endCxn id="28" idx="0"/>
            </p:cNvCxnSpPr>
            <p:nvPr/>
          </p:nvCxnSpPr>
          <p:spPr>
            <a:xfrm rot="10800000" flipV="1">
              <a:off x="1799967" y="4226014"/>
              <a:ext cx="1379839" cy="637363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2" name="Группа 71"/>
          <p:cNvGrpSpPr/>
          <p:nvPr/>
        </p:nvGrpSpPr>
        <p:grpSpPr>
          <a:xfrm>
            <a:off x="5369011" y="4609073"/>
            <a:ext cx="1392193" cy="678551"/>
            <a:chOff x="5369011" y="4609073"/>
            <a:chExt cx="1392193" cy="678551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369011" y="4863379"/>
              <a:ext cx="1392193" cy="424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Заключение </a:t>
              </a:r>
            </a:p>
          </p:txBody>
        </p:sp>
        <p:cxnSp>
          <p:nvCxnSpPr>
            <p:cNvPr id="39" name="Соединительная линия уступом 38"/>
            <p:cNvCxnSpPr>
              <a:stCxn id="10" idx="4"/>
              <a:endCxn id="30" idx="0"/>
            </p:cNvCxnSpPr>
            <p:nvPr/>
          </p:nvCxnSpPr>
          <p:spPr>
            <a:xfrm rot="16200000" flipH="1">
              <a:off x="5871023" y="4669293"/>
              <a:ext cx="254305" cy="133865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" name="Группа 70"/>
          <p:cNvGrpSpPr/>
          <p:nvPr/>
        </p:nvGrpSpPr>
        <p:grpSpPr>
          <a:xfrm>
            <a:off x="3101544" y="4496879"/>
            <a:ext cx="1392193" cy="790744"/>
            <a:chOff x="3101544" y="4496879"/>
            <a:chExt cx="1392193" cy="790744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3101544" y="4863378"/>
              <a:ext cx="1392193" cy="424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Заключение </a:t>
              </a:r>
            </a:p>
          </p:txBody>
        </p:sp>
        <p:cxnSp>
          <p:nvCxnSpPr>
            <p:cNvPr id="41" name="Соединительная линия уступом 40"/>
            <p:cNvCxnSpPr>
              <a:stCxn id="10" idx="3"/>
              <a:endCxn id="29" idx="0"/>
            </p:cNvCxnSpPr>
            <p:nvPr/>
          </p:nvCxnSpPr>
          <p:spPr>
            <a:xfrm rot="5400000">
              <a:off x="3708412" y="4586108"/>
              <a:ext cx="366500" cy="188041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3" name="Группа 72"/>
          <p:cNvGrpSpPr/>
          <p:nvPr/>
        </p:nvGrpSpPr>
        <p:grpSpPr>
          <a:xfrm>
            <a:off x="7636478" y="4496877"/>
            <a:ext cx="1392193" cy="790749"/>
            <a:chOff x="7636478" y="4496877"/>
            <a:chExt cx="1392193" cy="79074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7636478" y="4863381"/>
              <a:ext cx="1392193" cy="424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Заключение </a:t>
              </a:r>
            </a:p>
          </p:txBody>
        </p:sp>
        <p:cxnSp>
          <p:nvCxnSpPr>
            <p:cNvPr id="44" name="Соединительная линия уступом 43"/>
            <p:cNvCxnSpPr>
              <a:stCxn id="10" idx="5"/>
              <a:endCxn id="31" idx="0"/>
            </p:cNvCxnSpPr>
            <p:nvPr/>
          </p:nvCxnSpPr>
          <p:spPr>
            <a:xfrm rot="16200000" flipH="1">
              <a:off x="7921438" y="4452243"/>
              <a:ext cx="366503" cy="455772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4" name="Группа 73"/>
          <p:cNvGrpSpPr/>
          <p:nvPr/>
        </p:nvGrpSpPr>
        <p:grpSpPr>
          <a:xfrm>
            <a:off x="8682680" y="4226015"/>
            <a:ext cx="2343666" cy="1061610"/>
            <a:chOff x="8682680" y="4226015"/>
            <a:chExt cx="2343666" cy="1061610"/>
          </a:xfrm>
        </p:grpSpPr>
        <p:sp>
          <p:nvSpPr>
            <p:cNvPr id="32" name="Прямоугольник 31"/>
            <p:cNvSpPr/>
            <p:nvPr/>
          </p:nvSpPr>
          <p:spPr>
            <a:xfrm>
              <a:off x="9634153" y="4863380"/>
              <a:ext cx="1392193" cy="4242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Заключение </a:t>
              </a:r>
            </a:p>
          </p:txBody>
        </p:sp>
        <p:cxnSp>
          <p:nvCxnSpPr>
            <p:cNvPr id="51" name="Соединительная линия уступом 50"/>
            <p:cNvCxnSpPr>
              <a:stCxn id="10" idx="6"/>
              <a:endCxn id="32" idx="0"/>
            </p:cNvCxnSpPr>
            <p:nvPr/>
          </p:nvCxnSpPr>
          <p:spPr>
            <a:xfrm>
              <a:off x="8682680" y="4226015"/>
              <a:ext cx="1647570" cy="637365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5" name="Группа 74"/>
          <p:cNvGrpSpPr/>
          <p:nvPr/>
        </p:nvGrpSpPr>
        <p:grpSpPr>
          <a:xfrm>
            <a:off x="1098043" y="5086867"/>
            <a:ext cx="9928303" cy="963829"/>
            <a:chOff x="1098043" y="5086867"/>
            <a:chExt cx="10021331" cy="963829"/>
          </a:xfrm>
        </p:grpSpPr>
        <p:sp>
          <p:nvSpPr>
            <p:cNvPr id="52" name="Правая фигурная скобка 51"/>
            <p:cNvSpPr/>
            <p:nvPr/>
          </p:nvSpPr>
          <p:spPr>
            <a:xfrm rot="5400000">
              <a:off x="5820385" y="364525"/>
              <a:ext cx="576648" cy="10021331"/>
            </a:xfrm>
            <a:prstGeom prst="rightBrace">
              <a:avLst>
                <a:gd name="adj1" fmla="val 8333"/>
                <a:gd name="adj2" fmla="val 49303"/>
              </a:avLst>
            </a:prstGeom>
            <a:ln w="57150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4493737" y="5682056"/>
              <a:ext cx="3229947" cy="3686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Заключение </a:t>
              </a:r>
              <a:r>
                <a:rPr lang="ru-RU" dirty="0" err="1">
                  <a:solidFill>
                    <a:prstClr val="white"/>
                  </a:solidFill>
                </a:rPr>
                <a:t>ПМПк</a:t>
              </a:r>
              <a:endParaRPr lang="ru-RU" dirty="0">
                <a:solidFill>
                  <a:prstClr val="white"/>
                </a:solidFill>
              </a:endParaRPr>
            </a:p>
          </p:txBody>
        </p:sp>
      </p:grpSp>
      <p:cxnSp>
        <p:nvCxnSpPr>
          <p:cNvPr id="64" name="Соединительная линия уступом 63"/>
          <p:cNvCxnSpPr>
            <a:stCxn id="53" idx="3"/>
            <a:endCxn id="9" idx="0"/>
          </p:cNvCxnSpPr>
          <p:nvPr/>
        </p:nvCxnSpPr>
        <p:spPr>
          <a:xfrm flipV="1">
            <a:off x="7662178" y="2891481"/>
            <a:ext cx="1984331" cy="2974895"/>
          </a:xfrm>
          <a:prstGeom prst="bentConnector3">
            <a:avLst>
              <a:gd name="adj1" fmla="val 194134"/>
            </a:avLst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76" name="Группа 75"/>
          <p:cNvGrpSpPr/>
          <p:nvPr/>
        </p:nvGrpSpPr>
        <p:grpSpPr>
          <a:xfrm>
            <a:off x="328109" y="2891480"/>
            <a:ext cx="2456259" cy="3722467"/>
            <a:chOff x="328109" y="2891480"/>
            <a:chExt cx="2456259" cy="3722467"/>
          </a:xfrm>
        </p:grpSpPr>
        <p:cxnSp>
          <p:nvCxnSpPr>
            <p:cNvPr id="67" name="Соединительная линия уступом 66"/>
            <p:cNvCxnSpPr>
              <a:stCxn id="9" idx="2"/>
            </p:cNvCxnSpPr>
            <p:nvPr/>
          </p:nvCxnSpPr>
          <p:spPr>
            <a:xfrm rot="10800000" flipV="1">
              <a:off x="774358" y="2891480"/>
              <a:ext cx="1441621" cy="2891481"/>
            </a:xfrm>
            <a:prstGeom prst="bentConnector2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Прямоугольник 67"/>
            <p:cNvSpPr/>
            <p:nvPr/>
          </p:nvSpPr>
          <p:spPr>
            <a:xfrm>
              <a:off x="328109" y="5782961"/>
              <a:ext cx="2456259" cy="8309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ПМПК</a:t>
              </a: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1799965" y="1793692"/>
            <a:ext cx="8208912" cy="28623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prstClr val="white"/>
                </a:solidFill>
              </a:rPr>
              <a:t>	Обследование ребенка осуществляется с письменного согласия родителей (законных представителей) на проведение диагностической и коррекционной работы с ребенком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6818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верх 4"/>
          <p:cNvSpPr/>
          <p:nvPr/>
        </p:nvSpPr>
        <p:spPr>
          <a:xfrm>
            <a:off x="4600832" y="2463114"/>
            <a:ext cx="3204519" cy="5931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Функции </a:t>
            </a:r>
          </a:p>
        </p:txBody>
      </p:sp>
      <p:sp>
        <p:nvSpPr>
          <p:cNvPr id="4" name="Овал 3"/>
          <p:cNvSpPr/>
          <p:nvPr/>
        </p:nvSpPr>
        <p:spPr>
          <a:xfrm>
            <a:off x="4176584" y="2965622"/>
            <a:ext cx="4053017" cy="691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ПМП консилиум </a:t>
            </a:r>
          </a:p>
        </p:txBody>
      </p:sp>
      <p:sp>
        <p:nvSpPr>
          <p:cNvPr id="13" name="Выноска 2 (с границей) 12"/>
          <p:cNvSpPr/>
          <p:nvPr/>
        </p:nvSpPr>
        <p:spPr>
          <a:xfrm>
            <a:off x="8056606" y="2025822"/>
            <a:ext cx="3794082" cy="254351"/>
          </a:xfrm>
          <a:prstGeom prst="accentCallout2">
            <a:avLst>
              <a:gd name="adj1" fmla="val 28434"/>
              <a:gd name="adj2" fmla="val 135"/>
              <a:gd name="adj3" fmla="val 18750"/>
              <a:gd name="adj4" fmla="val -16667"/>
              <a:gd name="adj5" fmla="val 160618"/>
              <a:gd name="adj6" fmla="val -28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prstClr val="white"/>
                </a:solidFill>
                <a:latin typeface="Times New Roman" pitchFamily="18" charset="0"/>
              </a:rPr>
              <a:t>распознавание характера отношений</a:t>
            </a:r>
            <a:r>
              <a:rPr lang="ru-RU" sz="1100" dirty="0">
                <a:solidFill>
                  <a:prstClr val="white"/>
                </a:solidFill>
              </a:rPr>
              <a:t> в учении и поведении</a:t>
            </a: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14" name="Выноска 2 (с границей) 13"/>
          <p:cNvSpPr/>
          <p:nvPr/>
        </p:nvSpPr>
        <p:spPr>
          <a:xfrm>
            <a:off x="8056606" y="2516894"/>
            <a:ext cx="3791293" cy="201592"/>
          </a:xfrm>
          <a:prstGeom prst="accentCallout2">
            <a:avLst>
              <a:gd name="adj1" fmla="val 14664"/>
              <a:gd name="adj2" fmla="val 141"/>
              <a:gd name="adj3" fmla="val 18750"/>
              <a:gd name="adj4" fmla="val -16667"/>
              <a:gd name="adj5" fmla="val -43504"/>
              <a:gd name="adj6" fmla="val -288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prstClr val="white"/>
                </a:solidFill>
                <a:latin typeface="Times New Roman" pitchFamily="18" charset="0"/>
              </a:rPr>
              <a:t>определение потенциальных возможностей</a:t>
            </a:r>
            <a:endParaRPr lang="ru-RU" sz="1400" dirty="0">
              <a:solidFill>
                <a:prstClr val="white"/>
              </a:solidFill>
            </a:endParaRPr>
          </a:p>
        </p:txBody>
      </p:sp>
      <p:sp>
        <p:nvSpPr>
          <p:cNvPr id="16" name="Выноска 2 (с границей) 15"/>
          <p:cNvSpPr/>
          <p:nvPr/>
        </p:nvSpPr>
        <p:spPr>
          <a:xfrm>
            <a:off x="1260387" y="2319534"/>
            <a:ext cx="2916195" cy="254454"/>
          </a:xfrm>
          <a:prstGeom prst="accentCallout2">
            <a:avLst>
              <a:gd name="adj1" fmla="val 38175"/>
              <a:gd name="adj2" fmla="val 100142"/>
              <a:gd name="adj3" fmla="val -52475"/>
              <a:gd name="adj4" fmla="val 116101"/>
              <a:gd name="adj5" fmla="val 41276"/>
              <a:gd name="adj6" fmla="val 135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white"/>
                </a:solidFill>
              </a:rPr>
              <a:t>изучение социальной ситуации развития</a:t>
            </a:r>
          </a:p>
        </p:txBody>
      </p:sp>
      <p:grpSp>
        <p:nvGrpSpPr>
          <p:cNvPr id="84" name="Группа 83"/>
          <p:cNvGrpSpPr/>
          <p:nvPr/>
        </p:nvGrpSpPr>
        <p:grpSpPr>
          <a:xfrm>
            <a:off x="4633355" y="1132428"/>
            <a:ext cx="3043279" cy="1377251"/>
            <a:chOff x="4633355" y="1132428"/>
            <a:chExt cx="3043279" cy="1377251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4706894" y="1633349"/>
              <a:ext cx="2969740" cy="369332"/>
              <a:chOff x="4664504" y="2122849"/>
              <a:chExt cx="2969740" cy="369332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4664504" y="2122849"/>
                <a:ext cx="29697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solidFill>
                      <a:prstClr val="black"/>
                    </a:solidFill>
                  </a:rPr>
                  <a:t>Воспитательная </a:t>
                </a:r>
              </a:p>
            </p:txBody>
          </p: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5219700" y="2432052"/>
                <a:ext cx="1797050" cy="3173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17" name="Двойная стрелка вверх/вниз 16"/>
            <p:cNvSpPr/>
            <p:nvPr/>
          </p:nvSpPr>
          <p:spPr>
            <a:xfrm>
              <a:off x="6113719" y="1985104"/>
              <a:ext cx="178744" cy="252860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grpSp>
          <p:nvGrpSpPr>
            <p:cNvPr id="19" name="Группа 18"/>
            <p:cNvGrpSpPr/>
            <p:nvPr/>
          </p:nvGrpSpPr>
          <p:grpSpPr>
            <a:xfrm>
              <a:off x="4633355" y="2140347"/>
              <a:ext cx="2969740" cy="369332"/>
              <a:chOff x="4480955" y="1987947"/>
              <a:chExt cx="2969740" cy="36933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4480955" y="1987947"/>
                <a:ext cx="29697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solidFill>
                      <a:prstClr val="black"/>
                    </a:solidFill>
                  </a:rPr>
                  <a:t>Диагностическая </a:t>
                </a:r>
              </a:p>
            </p:txBody>
          </p: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5067300" y="2271371"/>
                <a:ext cx="1797050" cy="3173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grpSp>
          <p:nvGrpSpPr>
            <p:cNvPr id="22" name="Группа 21"/>
            <p:cNvGrpSpPr/>
            <p:nvPr/>
          </p:nvGrpSpPr>
          <p:grpSpPr>
            <a:xfrm>
              <a:off x="4706894" y="1132428"/>
              <a:ext cx="2969740" cy="369332"/>
              <a:chOff x="4664504" y="2122849"/>
              <a:chExt cx="2969740" cy="369332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4664504" y="2122849"/>
                <a:ext cx="29697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solidFill>
                      <a:prstClr val="black"/>
                    </a:solidFill>
                  </a:rPr>
                  <a:t>Реабилитационная </a:t>
                </a:r>
              </a:p>
            </p:txBody>
          </p: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5208373" y="2440682"/>
                <a:ext cx="1797050" cy="3173"/>
              </a:xfrm>
              <a:prstGeom prst="line">
                <a:avLst/>
              </a:prstGeom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</p:cxnSp>
        </p:grpSp>
        <p:sp>
          <p:nvSpPr>
            <p:cNvPr id="25" name="Двойная стрелка вверх/вниз 24"/>
            <p:cNvSpPr/>
            <p:nvPr/>
          </p:nvSpPr>
          <p:spPr>
            <a:xfrm>
              <a:off x="6113719" y="1487449"/>
              <a:ext cx="178744" cy="252860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sp>
        <p:nvSpPr>
          <p:cNvPr id="26" name="Выноска 2 (с границей) 25"/>
          <p:cNvSpPr/>
          <p:nvPr/>
        </p:nvSpPr>
        <p:spPr>
          <a:xfrm>
            <a:off x="8056606" y="1469921"/>
            <a:ext cx="3657599" cy="338840"/>
          </a:xfrm>
          <a:prstGeom prst="accentCallout2">
            <a:avLst>
              <a:gd name="adj1" fmla="val 18751"/>
              <a:gd name="adj2" fmla="val 0"/>
              <a:gd name="adj3" fmla="val 26044"/>
              <a:gd name="adj4" fmla="val -10361"/>
              <a:gd name="adj5" fmla="val 138730"/>
              <a:gd name="adj6" fmla="val -272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white"/>
                </a:solidFill>
                <a:latin typeface="Times New Roman" pitchFamily="18" charset="0"/>
              </a:rPr>
              <a:t>разработка воспитательных мер,</a:t>
            </a:r>
            <a:r>
              <a:rPr lang="ru-RU" sz="1200" b="1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ru-RU" sz="1200" dirty="0">
                <a:solidFill>
                  <a:prstClr val="white"/>
                </a:solidFill>
                <a:latin typeface="Times New Roman" pitchFamily="18" charset="0"/>
              </a:rPr>
              <a:t>рекомендуемых учителям</a:t>
            </a: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7" name="Выноска 2 (с границей) 26"/>
          <p:cNvSpPr/>
          <p:nvPr/>
        </p:nvSpPr>
        <p:spPr>
          <a:xfrm>
            <a:off x="518981" y="1560020"/>
            <a:ext cx="3657599" cy="338840"/>
          </a:xfrm>
          <a:prstGeom prst="accentCallout2">
            <a:avLst>
              <a:gd name="adj1" fmla="val 55219"/>
              <a:gd name="adj2" fmla="val 100000"/>
              <a:gd name="adj3" fmla="val 33338"/>
              <a:gd name="adj4" fmla="val 115089"/>
              <a:gd name="adj5" fmla="val 111987"/>
              <a:gd name="adj6" fmla="val 1299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white"/>
                </a:solidFill>
                <a:latin typeface="Times New Roman" pitchFamily="18" charset="0"/>
              </a:rPr>
              <a:t>разработка воспитательных мер,</a:t>
            </a:r>
            <a:r>
              <a:rPr lang="ru-RU" sz="1200" b="1" dirty="0">
                <a:solidFill>
                  <a:prstClr val="white"/>
                </a:solidFill>
                <a:latin typeface="Times New Roman" pitchFamily="18" charset="0"/>
              </a:rPr>
              <a:t> </a:t>
            </a:r>
            <a:r>
              <a:rPr lang="ru-RU" sz="1200" dirty="0">
                <a:solidFill>
                  <a:prstClr val="white"/>
                </a:solidFill>
                <a:latin typeface="Times New Roman" pitchFamily="18" charset="0"/>
              </a:rPr>
              <a:t>рекомендуемых родителям (законным представителям)</a:t>
            </a:r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8" name="Выноска 2 (с границей) 27"/>
          <p:cNvSpPr/>
          <p:nvPr/>
        </p:nvSpPr>
        <p:spPr>
          <a:xfrm>
            <a:off x="518982" y="1059540"/>
            <a:ext cx="3657599" cy="338840"/>
          </a:xfrm>
          <a:prstGeom prst="accentCallout2">
            <a:avLst>
              <a:gd name="adj1" fmla="val 55219"/>
              <a:gd name="adj2" fmla="val 100000"/>
              <a:gd name="adj3" fmla="val 33338"/>
              <a:gd name="adj4" fmla="val 115089"/>
              <a:gd name="adj5" fmla="val 116850"/>
              <a:gd name="adj6" fmla="val 1296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white"/>
                </a:solidFill>
              </a:rPr>
              <a:t>защита интересов ребенка, попавшего в неблагоприятные семейные условия </a:t>
            </a:r>
          </a:p>
        </p:txBody>
      </p:sp>
      <p:sp>
        <p:nvSpPr>
          <p:cNvPr id="29" name="Выноска 2 (с границей) 28"/>
          <p:cNvSpPr/>
          <p:nvPr/>
        </p:nvSpPr>
        <p:spPr>
          <a:xfrm>
            <a:off x="8056605" y="858853"/>
            <a:ext cx="3657599" cy="338840"/>
          </a:xfrm>
          <a:prstGeom prst="accentCallout2">
            <a:avLst>
              <a:gd name="adj1" fmla="val 18751"/>
              <a:gd name="adj2" fmla="val 0"/>
              <a:gd name="adj3" fmla="val 26044"/>
              <a:gd name="adj4" fmla="val -10361"/>
              <a:gd name="adj5" fmla="val 177629"/>
              <a:gd name="adj6" fmla="val -277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prstClr val="white"/>
                </a:solidFill>
              </a:rPr>
              <a:t>защита интересов ребенка, попавшего в неблагоприятные </a:t>
            </a:r>
            <a:r>
              <a:rPr lang="ru-RU" sz="1200" dirty="0">
                <a:solidFill>
                  <a:prstClr val="white"/>
                </a:solidFill>
                <a:latin typeface="Times New Roman" pitchFamily="18" charset="0"/>
              </a:rPr>
              <a:t>учебно-воспитательные</a:t>
            </a:r>
            <a:r>
              <a:rPr lang="ru-RU" sz="1200" dirty="0">
                <a:solidFill>
                  <a:prstClr val="white"/>
                </a:solidFill>
              </a:rPr>
              <a:t> условия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04711" y="3349034"/>
            <a:ext cx="3690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Создается с целью сопровождения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32886" y="3691615"/>
            <a:ext cx="5528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Заседания </a:t>
            </a:r>
            <a:r>
              <a:rPr lang="ru-RU" dirty="0" err="1">
                <a:solidFill>
                  <a:prstClr val="black"/>
                </a:solidFill>
              </a:rPr>
              <a:t>ПМПк</a:t>
            </a:r>
            <a:r>
              <a:rPr lang="ru-RU" dirty="0">
                <a:solidFill>
                  <a:prstClr val="black"/>
                </a:solidFill>
              </a:rPr>
              <a:t> проводятся не реже 1 раза в квартал</a:t>
            </a:r>
          </a:p>
        </p:txBody>
      </p:sp>
      <p:sp>
        <p:nvSpPr>
          <p:cNvPr id="39" name="Левая круглая скобка 38"/>
          <p:cNvSpPr/>
          <p:nvPr/>
        </p:nvSpPr>
        <p:spPr>
          <a:xfrm rot="5400000">
            <a:off x="6207210" y="1555137"/>
            <a:ext cx="411892" cy="5313405"/>
          </a:xfrm>
          <a:prstGeom prst="lef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70078" y="4261397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Плановые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381814" y="4261397"/>
            <a:ext cx="1560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Внеплановые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029730" y="4587018"/>
            <a:ext cx="3215845" cy="1638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prstClr val="white"/>
                </a:solidFill>
              </a:rPr>
              <a:t>определение</a:t>
            </a:r>
            <a:r>
              <a:rPr lang="ru-RU" sz="1200" dirty="0">
                <a:solidFill>
                  <a:prstClr val="white"/>
                </a:solidFill>
              </a:rPr>
              <a:t> путей психолого-медико-педагогического сопровождения ребенка;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prstClr val="white"/>
                </a:solidFill>
              </a:rPr>
              <a:t>определение </a:t>
            </a:r>
            <a:r>
              <a:rPr lang="ru-RU" sz="1200" dirty="0">
                <a:solidFill>
                  <a:prstClr val="white"/>
                </a:solidFill>
              </a:rPr>
              <a:t>образовательного и коррекционно-развивающего маршрута;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prstClr val="white"/>
                </a:solidFill>
              </a:rPr>
              <a:t> </a:t>
            </a:r>
            <a:r>
              <a:rPr lang="ru-RU" sz="1200" b="1" dirty="0">
                <a:solidFill>
                  <a:prstClr val="white"/>
                </a:solidFill>
              </a:rPr>
              <a:t>динамическая</a:t>
            </a:r>
            <a:r>
              <a:rPr lang="ru-RU" sz="1200" dirty="0">
                <a:solidFill>
                  <a:prstClr val="white"/>
                </a:solidFill>
              </a:rPr>
              <a:t> оценка состояния ребенка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prstClr val="white"/>
                </a:solidFill>
              </a:rPr>
              <a:t>решение</a:t>
            </a:r>
            <a:r>
              <a:rPr lang="ru-RU" sz="1200" dirty="0">
                <a:solidFill>
                  <a:prstClr val="white"/>
                </a:solidFill>
              </a:rPr>
              <a:t> вопроса об изменении образовательного маршрута при завершении обучения (учебного года).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8498359" y="4610667"/>
            <a:ext cx="3215845" cy="1638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200" b="1" dirty="0">
                <a:solidFill>
                  <a:prstClr val="white"/>
                </a:solidFill>
              </a:rPr>
              <a:t>принятие</a:t>
            </a:r>
            <a:r>
              <a:rPr lang="ru-RU" sz="1200" dirty="0">
                <a:solidFill>
                  <a:prstClr val="white"/>
                </a:solidFill>
              </a:rPr>
              <a:t> каких-либо экстренных мер по выявившимся обстоятельствам;</a:t>
            </a: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ru-RU" sz="1200" dirty="0">
              <a:solidFill>
                <a:prstClr val="white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200" b="1" dirty="0">
                <a:solidFill>
                  <a:prstClr val="white"/>
                </a:solidFill>
              </a:rPr>
              <a:t>изменение</a:t>
            </a:r>
            <a:r>
              <a:rPr lang="ru-RU" sz="1200" dirty="0">
                <a:solidFill>
                  <a:prstClr val="white"/>
                </a:solidFill>
              </a:rPr>
              <a:t> направления коррекционно-развивающей работы в изменившейся  ситуации или в  случае ее неэффективности;</a:t>
            </a:r>
          </a:p>
        </p:txBody>
      </p:sp>
      <p:cxnSp>
        <p:nvCxnSpPr>
          <p:cNvPr id="69" name="Соединительная линия уступом 68"/>
          <p:cNvCxnSpPr>
            <a:stCxn id="42" idx="3"/>
            <a:endCxn id="46" idx="1"/>
          </p:cNvCxnSpPr>
          <p:nvPr/>
        </p:nvCxnSpPr>
        <p:spPr>
          <a:xfrm flipV="1">
            <a:off x="4245575" y="5355753"/>
            <a:ext cx="159135" cy="50398"/>
          </a:xfrm>
          <a:prstGeom prst="bentConnector3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85" name="Группа 84"/>
          <p:cNvGrpSpPr/>
          <p:nvPr/>
        </p:nvGrpSpPr>
        <p:grpSpPr>
          <a:xfrm>
            <a:off x="346056" y="4587018"/>
            <a:ext cx="11735876" cy="2222129"/>
            <a:chOff x="346056" y="4587018"/>
            <a:chExt cx="11735876" cy="2222129"/>
          </a:xfrm>
        </p:grpSpPr>
        <p:sp>
          <p:nvSpPr>
            <p:cNvPr id="44" name="Прямоугольник 43"/>
            <p:cNvSpPr/>
            <p:nvPr/>
          </p:nvSpPr>
          <p:spPr>
            <a:xfrm>
              <a:off x="4404710" y="4587018"/>
              <a:ext cx="2204756" cy="44705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prstClr val="white"/>
                  </a:solidFill>
                </a:rPr>
                <a:t>Выработка рекомендаций</a:t>
              </a: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4404710" y="5163036"/>
              <a:ext cx="2204756" cy="3854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prstClr val="white"/>
                  </a:solidFill>
                </a:rPr>
                <a:t>Анализ успешности обучения </a:t>
              </a: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4430418" y="6385898"/>
              <a:ext cx="2179048" cy="42324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000" dirty="0">
                  <a:solidFill>
                    <a:prstClr val="white"/>
                  </a:solidFill>
                </a:rPr>
                <a:t>Разработка образовательных маршрутов </a:t>
              </a:r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2404533" y="6430816"/>
              <a:ext cx="1822243" cy="3466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prstClr val="white"/>
                  </a:solidFill>
                </a:rPr>
                <a:t>уровня адаптации </a:t>
              </a:r>
            </a:p>
          </p:txBody>
        </p:sp>
        <p:sp>
          <p:nvSpPr>
            <p:cNvPr id="49" name="Прямоугольник 48"/>
            <p:cNvSpPr/>
            <p:nvPr/>
          </p:nvSpPr>
          <p:spPr>
            <a:xfrm>
              <a:off x="346056" y="6420967"/>
              <a:ext cx="1799222" cy="3564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prstClr val="white"/>
                  </a:solidFill>
                </a:rPr>
                <a:t>Трудности в поведении </a:t>
              </a:r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7003405" y="5474431"/>
              <a:ext cx="1335689" cy="382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prstClr val="white"/>
                  </a:solidFill>
                </a:rPr>
                <a:t>Конфликтная ситуация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4404710" y="5759868"/>
              <a:ext cx="2204756" cy="4654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prstClr val="white"/>
                  </a:solidFill>
                </a:rPr>
                <a:t>Анализ уровня адаптации </a:t>
              </a: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7046126" y="4603951"/>
              <a:ext cx="1335689" cy="382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prstClr val="white"/>
                  </a:solidFill>
                </a:rPr>
                <a:t>Прибывший ученик</a:t>
              </a: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8892043" y="6415818"/>
              <a:ext cx="1335689" cy="382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>
                  <a:solidFill>
                    <a:prstClr val="white"/>
                  </a:solidFill>
                </a:rPr>
                <a:t>Трудности в обучении </a:t>
              </a:r>
            </a:p>
          </p:txBody>
        </p:sp>
        <p:sp>
          <p:nvSpPr>
            <p:cNvPr id="58" name="Прямоугольник 57"/>
            <p:cNvSpPr/>
            <p:nvPr/>
          </p:nvSpPr>
          <p:spPr>
            <a:xfrm>
              <a:off x="10746243" y="6415818"/>
              <a:ext cx="1335689" cy="3829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prstClr val="white"/>
                  </a:solidFill>
                </a:rPr>
                <a:t>Трудности в поведении </a:t>
              </a:r>
            </a:p>
          </p:txBody>
        </p:sp>
        <p:cxnSp>
          <p:nvCxnSpPr>
            <p:cNvPr id="60" name="Соединительная линия уступом 59"/>
            <p:cNvCxnSpPr>
              <a:stCxn id="42" idx="1"/>
              <a:endCxn id="49" idx="1"/>
            </p:cNvCxnSpPr>
            <p:nvPr/>
          </p:nvCxnSpPr>
          <p:spPr>
            <a:xfrm rot="10800000" flipV="1">
              <a:off x="346056" y="5406151"/>
              <a:ext cx="683674" cy="1193048"/>
            </a:xfrm>
            <a:prstGeom prst="bentConnector3">
              <a:avLst>
                <a:gd name="adj1" fmla="val 133437"/>
              </a:avLst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3" name="Соединительная линия уступом 62"/>
            <p:cNvCxnSpPr>
              <a:stCxn id="42" idx="2"/>
              <a:endCxn id="48" idx="0"/>
            </p:cNvCxnSpPr>
            <p:nvPr/>
          </p:nvCxnSpPr>
          <p:spPr>
            <a:xfrm rot="16200000" flipH="1">
              <a:off x="2873888" y="5989049"/>
              <a:ext cx="205532" cy="678002"/>
            </a:xfrm>
            <a:prstGeom prst="bentConnector3">
              <a:avLst/>
            </a:pr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5" name="Соединительная линия уступом 64"/>
            <p:cNvCxnSpPr>
              <a:stCxn id="42" idx="3"/>
              <a:endCxn id="47" idx="1"/>
            </p:cNvCxnSpPr>
            <p:nvPr/>
          </p:nvCxnSpPr>
          <p:spPr>
            <a:xfrm>
              <a:off x="4245575" y="5406151"/>
              <a:ext cx="184843" cy="1191372"/>
            </a:xfrm>
            <a:prstGeom prst="bentConnector3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Соединительная линия уступом 66"/>
            <p:cNvCxnSpPr>
              <a:stCxn id="42" idx="3"/>
              <a:endCxn id="51" idx="1"/>
            </p:cNvCxnSpPr>
            <p:nvPr/>
          </p:nvCxnSpPr>
          <p:spPr>
            <a:xfrm>
              <a:off x="4245575" y="5406151"/>
              <a:ext cx="159135" cy="586425"/>
            </a:xfrm>
            <a:prstGeom prst="bentConnector3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1" name="Соединительная линия уступом 70"/>
            <p:cNvCxnSpPr>
              <a:stCxn id="42" idx="3"/>
              <a:endCxn id="44" idx="1"/>
            </p:cNvCxnSpPr>
            <p:nvPr/>
          </p:nvCxnSpPr>
          <p:spPr>
            <a:xfrm flipV="1">
              <a:off x="4245575" y="4810547"/>
              <a:ext cx="159135" cy="595604"/>
            </a:xfrm>
            <a:prstGeom prst="bentConnector3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3" name="Соединительная линия уступом 72"/>
            <p:cNvCxnSpPr>
              <a:stCxn id="43" idx="1"/>
              <a:endCxn id="56" idx="3"/>
            </p:cNvCxnSpPr>
            <p:nvPr/>
          </p:nvCxnSpPr>
          <p:spPr>
            <a:xfrm rot="10800000">
              <a:off x="8381815" y="4795410"/>
              <a:ext cx="116544" cy="634391"/>
            </a:xfrm>
            <a:prstGeom prst="bentConnector3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1" name="Соединительная линия уступом 80"/>
            <p:cNvCxnSpPr>
              <a:stCxn id="57" idx="0"/>
              <a:endCxn id="43" idx="2"/>
            </p:cNvCxnSpPr>
            <p:nvPr/>
          </p:nvCxnSpPr>
          <p:spPr>
            <a:xfrm rot="5400000" flipH="1" flipV="1">
              <a:off x="9749643" y="6059179"/>
              <a:ext cx="166885" cy="546394"/>
            </a:xfrm>
            <a:prstGeom prst="bentConnector3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83" name="Соединительная линия уступом 82"/>
            <p:cNvCxnSpPr>
              <a:stCxn id="58" idx="0"/>
              <a:endCxn id="43" idx="2"/>
            </p:cNvCxnSpPr>
            <p:nvPr/>
          </p:nvCxnSpPr>
          <p:spPr>
            <a:xfrm rot="16200000" flipV="1">
              <a:off x="10676743" y="5678473"/>
              <a:ext cx="166885" cy="1307806"/>
            </a:xfrm>
            <a:prstGeom prst="bentConnector3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cxnSp>
        <p:nvCxnSpPr>
          <p:cNvPr id="75" name="Соединительная линия уступом 74"/>
          <p:cNvCxnSpPr>
            <a:stCxn id="50" idx="3"/>
            <a:endCxn id="43" idx="1"/>
          </p:cNvCxnSpPr>
          <p:nvPr/>
        </p:nvCxnSpPr>
        <p:spPr>
          <a:xfrm flipV="1">
            <a:off x="8339094" y="5429800"/>
            <a:ext cx="159265" cy="236089"/>
          </a:xfrm>
          <a:prstGeom prst="bentConnector3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332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6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9" grpId="0" animBg="1"/>
      <p:bldP spid="40" grpId="0"/>
      <p:bldP spid="41" grpId="0"/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323491" y="1076411"/>
            <a:ext cx="4053017" cy="6919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prstClr val="white"/>
                </a:solidFill>
              </a:rPr>
              <a:t>Документация </a:t>
            </a:r>
            <a:br>
              <a:rPr lang="ru-RU" dirty="0">
                <a:solidFill>
                  <a:prstClr val="white"/>
                </a:solidFill>
              </a:rPr>
            </a:br>
            <a:r>
              <a:rPr lang="ru-RU" dirty="0">
                <a:solidFill>
                  <a:prstClr val="white"/>
                </a:solidFill>
              </a:rPr>
              <a:t>ПМП консилиум 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677333" y="1335446"/>
            <a:ext cx="3646158" cy="762000"/>
            <a:chOff x="677333" y="1335446"/>
            <a:chExt cx="3646158" cy="76200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677333" y="1335446"/>
              <a:ext cx="3014134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Приказ ос создании </a:t>
              </a:r>
              <a:r>
                <a:rPr lang="ru-RU" dirty="0" err="1">
                  <a:solidFill>
                    <a:prstClr val="white"/>
                  </a:solidFill>
                </a:rPr>
                <a:t>ПМПк</a:t>
              </a:r>
              <a:r>
                <a:rPr lang="ru-RU" dirty="0">
                  <a:solidFill>
                    <a:prstClr val="white"/>
                  </a:solidFill>
                </a:rPr>
                <a:t> </a:t>
              </a:r>
            </a:p>
          </p:txBody>
        </p:sp>
        <p:cxnSp>
          <p:nvCxnSpPr>
            <p:cNvPr id="11" name="Прямая со стрелкой 10"/>
            <p:cNvCxnSpPr>
              <a:stCxn id="4" idx="2"/>
              <a:endCxn id="3" idx="3"/>
            </p:cNvCxnSpPr>
            <p:nvPr/>
          </p:nvCxnSpPr>
          <p:spPr>
            <a:xfrm flipH="1">
              <a:off x="3691467" y="1422400"/>
              <a:ext cx="632024" cy="29404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1333264" y="1667052"/>
            <a:ext cx="3583778" cy="1993715"/>
            <a:chOff x="1896534" y="1667051"/>
            <a:chExt cx="2988427" cy="158415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896534" y="2489201"/>
              <a:ext cx="2418299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План работы </a:t>
              </a:r>
              <a:r>
                <a:rPr lang="ru-RU" dirty="0" err="1">
                  <a:solidFill>
                    <a:prstClr val="white"/>
                  </a:solidFill>
                </a:rPr>
                <a:t>ПМПк</a:t>
              </a:r>
              <a:endParaRPr lang="ru-RU" dirty="0">
                <a:solidFill>
                  <a:prstClr val="white"/>
                </a:solidFill>
              </a:endParaRPr>
            </a:p>
          </p:txBody>
        </p:sp>
        <p:cxnSp>
          <p:nvCxnSpPr>
            <p:cNvPr id="12" name="Прямая со стрелкой 11"/>
            <p:cNvCxnSpPr>
              <a:stCxn id="4" idx="3"/>
              <a:endCxn id="6" idx="0"/>
            </p:cNvCxnSpPr>
            <p:nvPr/>
          </p:nvCxnSpPr>
          <p:spPr>
            <a:xfrm flipH="1">
              <a:off x="3105684" y="1667051"/>
              <a:ext cx="1779277" cy="82215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7" name="Группа 36"/>
          <p:cNvGrpSpPr/>
          <p:nvPr/>
        </p:nvGrpSpPr>
        <p:grpSpPr>
          <a:xfrm>
            <a:off x="2843518" y="1768390"/>
            <a:ext cx="3568723" cy="3234148"/>
            <a:chOff x="2816424" y="1768389"/>
            <a:chExt cx="3533576" cy="2663997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816424" y="3670386"/>
              <a:ext cx="3014134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Журнал записи детей на </a:t>
              </a:r>
              <a:r>
                <a:rPr lang="ru-RU" dirty="0" err="1">
                  <a:solidFill>
                    <a:prstClr val="white"/>
                  </a:solidFill>
                </a:rPr>
                <a:t>ПМПк</a:t>
              </a:r>
              <a:endParaRPr lang="ru-RU" dirty="0">
                <a:solidFill>
                  <a:prstClr val="white"/>
                </a:solidFill>
              </a:endParaRPr>
            </a:p>
          </p:txBody>
        </p:sp>
        <p:cxnSp>
          <p:nvCxnSpPr>
            <p:cNvPr id="17" name="Прямая со стрелкой 16"/>
            <p:cNvCxnSpPr>
              <a:stCxn id="4" idx="4"/>
              <a:endCxn id="5" idx="0"/>
            </p:cNvCxnSpPr>
            <p:nvPr/>
          </p:nvCxnSpPr>
          <p:spPr>
            <a:xfrm flipH="1">
              <a:off x="4323491" y="1768389"/>
              <a:ext cx="2026509" cy="190199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>
            <a:off x="6462582" y="1667051"/>
            <a:ext cx="3014134" cy="2104978"/>
            <a:chOff x="6462582" y="1667051"/>
            <a:chExt cx="3014134" cy="2104978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6462582" y="3010029"/>
              <a:ext cx="3014134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prstClr val="white"/>
                  </a:solidFill>
                </a:rPr>
                <a:t>Карта (папка) развития обучающегося</a:t>
              </a:r>
            </a:p>
          </p:txBody>
        </p:sp>
        <p:cxnSp>
          <p:nvCxnSpPr>
            <p:cNvPr id="20" name="Прямая со стрелкой 19"/>
            <p:cNvCxnSpPr>
              <a:stCxn id="4" idx="5"/>
              <a:endCxn id="9" idx="0"/>
            </p:cNvCxnSpPr>
            <p:nvPr/>
          </p:nvCxnSpPr>
          <p:spPr>
            <a:xfrm>
              <a:off x="7782957" y="1667051"/>
              <a:ext cx="186692" cy="134297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8376508" y="1334302"/>
            <a:ext cx="3646158" cy="762000"/>
            <a:chOff x="8376508" y="1334302"/>
            <a:chExt cx="3646158" cy="76200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9008532" y="1334302"/>
              <a:ext cx="3014134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>
                  <a:solidFill>
                    <a:prstClr val="white"/>
                  </a:solidFill>
                </a:rPr>
                <a:t>Журнал регистрации заключений </a:t>
              </a:r>
            </a:p>
          </p:txBody>
        </p:sp>
        <p:cxnSp>
          <p:nvCxnSpPr>
            <p:cNvPr id="23" name="Прямая со стрелкой 22"/>
            <p:cNvCxnSpPr>
              <a:stCxn id="4" idx="6"/>
              <a:endCxn id="7" idx="1"/>
            </p:cNvCxnSpPr>
            <p:nvPr/>
          </p:nvCxnSpPr>
          <p:spPr>
            <a:xfrm>
              <a:off x="8376508" y="1422400"/>
              <a:ext cx="632024" cy="29290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6" name="Группа 35"/>
          <p:cNvGrpSpPr/>
          <p:nvPr/>
        </p:nvGrpSpPr>
        <p:grpSpPr>
          <a:xfrm>
            <a:off x="5126489" y="3772029"/>
            <a:ext cx="3014134" cy="2603542"/>
            <a:chOff x="5126489" y="3772029"/>
            <a:chExt cx="3014134" cy="2603542"/>
          </a:xfrm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5126489" y="5613571"/>
              <a:ext cx="3014134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FFFF00"/>
                  </a:solidFill>
                  <a:latin typeface="Verdana" charset="0"/>
                </a:rPr>
                <a:t>протоколы заседаний </a:t>
              </a:r>
              <a:r>
                <a:rPr lang="ru-RU" dirty="0" err="1">
                  <a:solidFill>
                    <a:srgbClr val="FFFF00"/>
                  </a:solidFill>
                  <a:latin typeface="Verdana" charset="0"/>
                </a:rPr>
                <a:t>ПМПк</a:t>
              </a:r>
              <a:endParaRPr lang="ru-RU" dirty="0">
                <a:solidFill>
                  <a:prstClr val="white"/>
                </a:solidFill>
              </a:endParaRPr>
            </a:p>
          </p:txBody>
        </p:sp>
        <p:cxnSp>
          <p:nvCxnSpPr>
            <p:cNvPr id="29" name="Прямая со стрелкой 28"/>
            <p:cNvCxnSpPr>
              <a:stCxn id="9" idx="2"/>
              <a:endCxn id="27" idx="0"/>
            </p:cNvCxnSpPr>
            <p:nvPr/>
          </p:nvCxnSpPr>
          <p:spPr>
            <a:xfrm flipH="1">
              <a:off x="6633556" y="3772029"/>
              <a:ext cx="1336093" cy="184154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>
            <a:off x="7919309" y="3772029"/>
            <a:ext cx="3014134" cy="1733592"/>
            <a:chOff x="7919309" y="3772029"/>
            <a:chExt cx="3014134" cy="1733592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7919309" y="4743621"/>
              <a:ext cx="3014134" cy="7620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rgbClr val="FFFF00"/>
                  </a:solidFill>
                  <a:latin typeface="Verdana" charset="0"/>
                </a:rPr>
                <a:t>Заключения </a:t>
              </a:r>
              <a:r>
                <a:rPr lang="ru-RU" dirty="0" err="1">
                  <a:solidFill>
                    <a:srgbClr val="FFFF00"/>
                  </a:solidFill>
                  <a:latin typeface="Verdana" charset="0"/>
                </a:rPr>
                <a:t>ПМПк</a:t>
              </a:r>
              <a:r>
                <a:rPr lang="ru-RU" dirty="0">
                  <a:solidFill>
                    <a:srgbClr val="FFFF00"/>
                  </a:solidFill>
                  <a:latin typeface="Verdana" charset="0"/>
                </a:rPr>
                <a:t> и рекомендации специалистов</a:t>
              </a:r>
              <a:endParaRPr lang="ru-RU" dirty="0">
                <a:solidFill>
                  <a:prstClr val="white"/>
                </a:solidFill>
              </a:endParaRPr>
            </a:p>
          </p:txBody>
        </p:sp>
        <p:cxnSp>
          <p:nvCxnSpPr>
            <p:cNvPr id="31" name="Прямая со стрелкой 30"/>
            <p:cNvCxnSpPr>
              <a:stCxn id="9" idx="2"/>
              <a:endCxn id="28" idx="0"/>
            </p:cNvCxnSpPr>
            <p:nvPr/>
          </p:nvCxnSpPr>
          <p:spPr>
            <a:xfrm>
              <a:off x="7969649" y="3772029"/>
              <a:ext cx="1456727" cy="97159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21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604332" y="794756"/>
          <a:ext cx="9865735" cy="68961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771655"/>
                <a:gridCol w="807178"/>
                <a:gridCol w="1393321"/>
                <a:gridCol w="1920256"/>
                <a:gridCol w="775602"/>
                <a:gridCol w="1024268"/>
                <a:gridCol w="1024268"/>
                <a:gridCol w="214918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№</a:t>
                      </a:r>
                      <a:r>
                        <a:rPr lang="ru-RU" sz="1300" dirty="0">
                          <a:effectLst/>
                        </a:rPr>
                        <a:t/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Дата, </a:t>
                      </a:r>
                      <a:br>
                        <a:rPr lang="ru-RU" sz="1300">
                          <a:effectLst/>
                        </a:rPr>
                      </a:br>
                      <a:r>
                        <a:rPr lang="ru-RU" sz="1300">
                          <a:effectLst/>
                        </a:rPr>
                        <a:t>время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Ф.И.О.</a:t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ребенка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Дата рождения</a:t>
                      </a:r>
                      <a:br>
                        <a:rPr lang="ru-RU" sz="1300">
                          <a:effectLst/>
                        </a:rPr>
                      </a:br>
                      <a:r>
                        <a:rPr lang="ru-RU" sz="1300">
                          <a:effectLst/>
                        </a:rPr>
                        <a:t>(число, месяц, год)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Пол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Инициатор</a:t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обращения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Повод</a:t>
                      </a:r>
                      <a:br>
                        <a:rPr lang="ru-RU" sz="1300">
                          <a:effectLst/>
                        </a:rPr>
                      </a:br>
                      <a:r>
                        <a:rPr lang="ru-RU" sz="1300">
                          <a:effectLst/>
                        </a:rPr>
                        <a:t>обращения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График</a:t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консультирования</a:t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специалистами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7333" y="440267"/>
            <a:ext cx="5604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prstClr val="black"/>
                </a:solidFill>
              </a:rPr>
              <a:t>Журнал записи детей на </a:t>
            </a:r>
            <a:r>
              <a:rPr lang="ru-RU" b="1" i="1" dirty="0" err="1">
                <a:solidFill>
                  <a:prstClr val="black"/>
                </a:solidFill>
              </a:rPr>
              <a:t>ПМПк</a:t>
            </a:r>
            <a:endParaRPr lang="ru-RU" b="1" i="1" dirty="0">
              <a:solidFill>
                <a:prstClr val="black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594884" y="2334613"/>
          <a:ext cx="10176934" cy="1041497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21643"/>
                <a:gridCol w="648224"/>
                <a:gridCol w="1255625"/>
                <a:gridCol w="2195724"/>
                <a:gridCol w="607282"/>
                <a:gridCol w="950904"/>
                <a:gridCol w="1715950"/>
                <a:gridCol w="1231852"/>
                <a:gridCol w="1149730"/>
              </a:tblGrid>
              <a:tr h="1041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№</a:t>
                      </a:r>
                      <a:r>
                        <a:rPr lang="ru-RU" sz="1300" dirty="0">
                          <a:effectLst/>
                        </a:rPr>
                        <a:t/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п/п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Дата, </a:t>
                      </a:r>
                      <a:br>
                        <a:rPr lang="ru-RU" sz="1300">
                          <a:effectLst/>
                        </a:rPr>
                      </a:br>
                      <a:r>
                        <a:rPr lang="ru-RU" sz="1300">
                          <a:effectLst/>
                        </a:rPr>
                        <a:t>время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Ф.И.О.</a:t>
                      </a:r>
                      <a:br>
                        <a:rPr lang="ru-RU" sz="1300">
                          <a:effectLst/>
                        </a:rPr>
                      </a:br>
                      <a:r>
                        <a:rPr lang="ru-RU" sz="1300">
                          <a:effectLst/>
                        </a:rPr>
                        <a:t>ребенка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Дата рождения</a:t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(число, месяц, год)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Пол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Проблема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Заключение</a:t>
                      </a:r>
                      <a:br>
                        <a:rPr lang="ru-RU" sz="1300">
                          <a:effectLst/>
                        </a:rPr>
                      </a:br>
                      <a:r>
                        <a:rPr lang="ru-RU" sz="1300">
                          <a:effectLst/>
                        </a:rPr>
                        <a:t>специалиста</a:t>
                      </a:r>
                      <a:br>
                        <a:rPr lang="ru-RU" sz="1300">
                          <a:effectLst/>
                        </a:rPr>
                      </a:br>
                      <a:r>
                        <a:rPr lang="ru-RU" sz="1300">
                          <a:effectLst/>
                        </a:rPr>
                        <a:t>или коллегиальное</a:t>
                      </a:r>
                      <a:br>
                        <a:rPr lang="ru-RU" sz="1300">
                          <a:effectLst/>
                        </a:rPr>
                      </a:br>
                      <a:r>
                        <a:rPr lang="ru-RU" sz="1300">
                          <a:effectLst/>
                        </a:rPr>
                        <a:t>заключение ПМПк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Рекомендации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Специалист</a:t>
                      </a:r>
                      <a:br>
                        <a:rPr lang="ru-RU" sz="1300" dirty="0">
                          <a:effectLst/>
                        </a:rPr>
                      </a:br>
                      <a:r>
                        <a:rPr lang="ru-RU" sz="1300" dirty="0">
                          <a:effectLst/>
                        </a:rPr>
                        <a:t>или состав </a:t>
                      </a:r>
                      <a:r>
                        <a:rPr lang="ru-RU" sz="1300" dirty="0" err="1">
                          <a:effectLst/>
                        </a:rPr>
                        <a:t>ПМПк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77333" y="1654273"/>
            <a:ext cx="10012036" cy="87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i="1" dirty="0">
                <a:solidFill>
                  <a:prstClr val="black"/>
                </a:solidFill>
              </a:rPr>
              <a:t>Журнал регистрации заключений и рекомендаций специалистов и коллегиального заключения</a:t>
            </a:r>
            <a:br>
              <a:rPr lang="ru-RU" altLang="ru-RU" b="1" i="1" dirty="0">
                <a:solidFill>
                  <a:prstClr val="black"/>
                </a:solidFill>
              </a:rPr>
            </a:br>
            <a:r>
              <a:rPr lang="ru-RU" altLang="ru-RU" b="1" i="1" dirty="0">
                <a:solidFill>
                  <a:prstClr val="black"/>
                </a:solidFill>
              </a:rPr>
              <a:t> и рекомендаций </a:t>
            </a:r>
            <a:r>
              <a:rPr lang="ru-RU" altLang="ru-RU" b="1" i="1" dirty="0" err="1">
                <a:solidFill>
                  <a:prstClr val="black"/>
                </a:solidFill>
              </a:rPr>
              <a:t>ПМПк</a:t>
            </a:r>
            <a:endParaRPr lang="ru-RU" altLang="ru-RU" b="1" i="1" dirty="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677332" y="3989633"/>
          <a:ext cx="9753601" cy="2631440"/>
        </p:xfrm>
        <a:graphic>
          <a:graphicData uri="http://schemas.openxmlformats.org/drawingml/2006/table">
            <a:tbl>
              <a:tblPr/>
              <a:tblGrid>
                <a:gridCol w="9753601"/>
              </a:tblGrid>
              <a:tr h="0">
                <a:tc>
                  <a:txBody>
                    <a:bodyPr/>
                    <a:lstStyle/>
                    <a:p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 «Вкладыши»:</a:t>
                      </a:r>
                      <a:b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 педагогическая характеристика;</a:t>
                      </a:r>
                      <a:b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 выписка из истории развития;</a:t>
                      </a:r>
                      <a:b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 необходимости получения дополнительной медицинской информации о ребенке медицинская сестра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ПМПк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направляет запрос в детскую поликлинику по месту жительства ребенка.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 Документация специалистов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ПМПк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(согласно учрежденным формам):</a:t>
                      </a:r>
                      <a:b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 заключения специалистов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ПМПк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  <a:b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 коллегиальное заключение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ПМПк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  <a:b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— дневник динамического наблюдения с фиксацией: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914400" marR="9144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времени и условий возникновения проблемы,</a:t>
                      </a:r>
                      <a:b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мер, предпринятых до обращения в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ПМПк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и их эффективности,</a:t>
                      </a:r>
                      <a:b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сведений о реализации и эффективности рекомендаций </a:t>
                      </a:r>
                      <a:r>
                        <a:rPr lang="ru-RU" sz="13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ПМПк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00593" y="369358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Карта (папка) развития обучающегося, воспитанника</a:t>
            </a:r>
            <a:endParaRPr lang="ru-RU" altLang="ru-RU" sz="1000" b="1" i="1" dirty="0">
              <a:solidFill>
                <a:srgbClr val="000000"/>
              </a:solidFill>
              <a:latin typeface="Arial CYR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300" i="1" dirty="0">
                <a:solidFill>
                  <a:prstClr val="black"/>
                </a:solidFill>
                <a:latin typeface="Arial CYR" panose="020B0604020202020204" pitchFamily="34" charset="0"/>
                <a:ea typeface="Times New Roman" panose="02020603050405020304" pitchFamily="18" charset="0"/>
              </a:rPr>
              <a:t>Основные блоки</a:t>
            </a:r>
            <a:endParaRPr lang="ru-RU" altLang="ru-RU" sz="800" dirty="0">
              <a:solidFill>
                <a:prstClr val="black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678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4315215" y="959302"/>
            <a:ext cx="2610709" cy="9555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Направления деятельности </a:t>
            </a:r>
            <a:r>
              <a:rPr lang="ru-RU" dirty="0" err="1" smtClean="0"/>
              <a:t>ПМПк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 rot="5400000">
            <a:off x="3438637" y="745066"/>
            <a:ext cx="211667" cy="13546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28134" y="1205067"/>
            <a:ext cx="28628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педагогическое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направление </a:t>
            </a:r>
            <a:r>
              <a:rPr lang="ru-RU" dirty="0"/>
              <a:t>деятельности</a:t>
            </a:r>
          </a:p>
        </p:txBody>
      </p:sp>
      <p:sp>
        <p:nvSpPr>
          <p:cNvPr id="8" name="Стрелка вниз 7"/>
          <p:cNvSpPr/>
          <p:nvPr/>
        </p:nvSpPr>
        <p:spPr>
          <a:xfrm rot="16200000">
            <a:off x="7607387" y="745066"/>
            <a:ext cx="211667" cy="13546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390554" y="1205067"/>
            <a:ext cx="2915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психолого-педагогическое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направление </a:t>
            </a:r>
            <a:r>
              <a:rPr lang="ru-RU" dirty="0" smtClean="0"/>
              <a:t>деятельности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 rot="2599961">
            <a:off x="4657605" y="1552430"/>
            <a:ext cx="211667" cy="13546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715211" y="2660675"/>
            <a:ext cx="28628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медико-педагогическое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направление </a:t>
            </a:r>
            <a:r>
              <a:rPr lang="ru-RU" dirty="0"/>
              <a:t>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55352" y="2648653"/>
            <a:ext cx="29157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социально-педагогическое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направление деятельности</a:t>
            </a:r>
          </a:p>
        </p:txBody>
      </p:sp>
      <p:sp>
        <p:nvSpPr>
          <p:cNvPr id="13" name="Стрелка вниз 12"/>
          <p:cNvSpPr/>
          <p:nvPr/>
        </p:nvSpPr>
        <p:spPr>
          <a:xfrm rot="19016929">
            <a:off x="6369796" y="1531187"/>
            <a:ext cx="211667" cy="13546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одержимое 2"/>
          <p:cNvSpPr>
            <a:spLocks noGrp="1"/>
          </p:cNvSpPr>
          <p:nvPr>
            <p:ph idx="1"/>
          </p:nvPr>
        </p:nvSpPr>
        <p:spPr>
          <a:xfrm>
            <a:off x="201927" y="1938867"/>
            <a:ext cx="2458552" cy="242146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0800" indent="42863">
              <a:buNone/>
            </a:pPr>
            <a:r>
              <a:rPr lang="ru-RU" sz="1800" i="1" dirty="0" smtClean="0">
                <a:solidFill>
                  <a:schemeClr val="bg1"/>
                </a:solidFill>
              </a:rPr>
              <a:t>определяет работу по формированию </a:t>
            </a:r>
            <a:r>
              <a:rPr lang="ru-RU" sz="1800" b="1" i="1" dirty="0" smtClean="0">
                <a:solidFill>
                  <a:schemeClr val="bg1"/>
                </a:solidFill>
              </a:rPr>
              <a:t>общей культуры личности, преодолению трудностей в обучении и адаптации ребенка с ОВЗ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9343226" y="1938867"/>
            <a:ext cx="2730241" cy="4524315"/>
            <a:chOff x="9343226" y="1938867"/>
            <a:chExt cx="2730241" cy="452431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9371997" y="1938867"/>
              <a:ext cx="2701470" cy="4301066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9343226" y="1938867"/>
              <a:ext cx="2730241" cy="45243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ru-RU" i="1" dirty="0" smtClean="0">
                  <a:solidFill>
                    <a:schemeClr val="bg1"/>
                  </a:solidFill>
                </a:rPr>
                <a:t>Обуславливает коррекционно-педагогическую работу с детьми с ОВЗ по преодолению/коррекции нарушений в развитии</a:t>
              </a:r>
              <a:r>
                <a:rPr lang="ru-RU" i="1" dirty="0">
                  <a:solidFill>
                    <a:schemeClr val="bg1"/>
                  </a:solidFill>
                </a:rPr>
                <a:t>, сохранению соматического </a:t>
              </a:r>
              <a:r>
                <a:rPr lang="ru-RU" i="1" dirty="0" smtClean="0">
                  <a:solidFill>
                    <a:schemeClr val="bg1"/>
                  </a:solidFill>
                </a:rPr>
                <a:t>здоровья, созданию условий для </a:t>
              </a:r>
              <a:r>
                <a:rPr lang="ru-RU" i="1" dirty="0">
                  <a:solidFill>
                    <a:schemeClr val="bg1"/>
                  </a:solidFill>
                </a:rPr>
                <a:t>обеспечения раскрытия возможностей путем включения ребенка в успешную деятельность (профилактика </a:t>
              </a:r>
              <a:r>
                <a:rPr lang="ru-RU" i="1" dirty="0" err="1">
                  <a:solidFill>
                    <a:schemeClr val="bg1"/>
                  </a:solidFill>
                </a:rPr>
                <a:t>дезадаптации</a:t>
              </a:r>
              <a:r>
                <a:rPr lang="ru-RU" i="1" dirty="0">
                  <a:solidFill>
                    <a:schemeClr val="bg1"/>
                  </a:solidFill>
                </a:rPr>
                <a:t>)</a:t>
              </a:r>
              <a:endParaRPr lang="ru-RU" dirty="0">
                <a:solidFill>
                  <a:schemeClr val="bg1"/>
                </a:solidFill>
              </a:endParaRPr>
            </a:p>
            <a:p>
              <a:pPr algn="just">
                <a:buFont typeface="Arial" pitchFamily="34" charset="0"/>
                <a:buChar char="•"/>
              </a:pPr>
              <a:endParaRPr lang="ru-RU" i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6255352" y="3307006"/>
            <a:ext cx="3007181" cy="293292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обеспечивает </a:t>
            </a:r>
            <a:r>
              <a:rPr lang="ru-RU" dirty="0"/>
              <a:t>максимально эффективную социализацию ребенка с ОВЗ, повышение и развитие потенциальных возможностей в совместных видах деятельности со сверстниками, и развитие взаимодействия с семьей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715211" y="3307006"/>
            <a:ext cx="3430677" cy="293292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обеспечивает:</a:t>
            </a:r>
          </a:p>
          <a:p>
            <a:r>
              <a:rPr lang="ru-RU" dirty="0"/>
              <a:t> сохранение и развитие здоровья детей, </a:t>
            </a:r>
          </a:p>
          <a:p>
            <a:r>
              <a:rPr lang="ru-RU" dirty="0"/>
              <a:t>а также профилактику перегрузок,</a:t>
            </a:r>
          </a:p>
          <a:p>
            <a:r>
              <a:rPr lang="ru-RU" dirty="0"/>
              <a:t>формирование ресурсов и </a:t>
            </a:r>
          </a:p>
          <a:p>
            <a:r>
              <a:rPr lang="ru-RU" dirty="0"/>
              <a:t>предусматривает реабилитационные, оздоровительные и профилактические мероприятия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50733" y="369998"/>
            <a:ext cx="4214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Обеспечивает содержание АООП и СИПР 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122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 animBg="1"/>
      <p:bldP spid="18" grpId="0" animBg="1"/>
      <p:bldP spid="19" grpId="0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76966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Проектирование коррекционной работы в школе. </a:t>
            </a:r>
            <a:endParaRPr lang="ru-RU" sz="6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F3A64-7FB1-4586-A6A7-2284157997B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366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937149" y="457201"/>
            <a:ext cx="6350784" cy="5835778"/>
          </a:xfrm>
          <a:solidFill>
            <a:schemeClr val="bg1">
              <a:alpha val="57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/>
              <a:t>Коррекционная работа </a:t>
            </a:r>
            <a:r>
              <a:rPr lang="ru-RU" sz="3200" dirty="0"/>
              <a:t>представляет собой </a:t>
            </a:r>
            <a:r>
              <a:rPr lang="ru-RU" sz="3200" b="1" dirty="0"/>
              <a:t>систему комплексного психолого-медико-педагогического сопровождения </a:t>
            </a:r>
            <a:r>
              <a:rPr lang="ru-RU" sz="3200" dirty="0" smtClean="0"/>
              <a:t>в </a:t>
            </a:r>
            <a:r>
              <a:rPr lang="ru-RU" sz="3200" dirty="0"/>
              <a:t>условиях образовательного </a:t>
            </a:r>
            <a:r>
              <a:rPr lang="ru-RU" sz="3200" dirty="0" smtClean="0"/>
              <a:t>процесса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41405" y="2580681"/>
            <a:ext cx="5142271" cy="3961435"/>
          </a:xfrm>
          <a:prstGeom prst="rect">
            <a:avLst/>
          </a:prstGeom>
          <a:solidFill>
            <a:schemeClr val="lt1">
              <a:alpha val="88000"/>
            </a:schemeClr>
          </a:solidFill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Которая направлена на освоение учащимися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АООП, преодоление и/или ослабление имеющихся у них недостатков в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психическом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и физическом развитии.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86693" y="397935"/>
            <a:ext cx="6489291" cy="6340079"/>
          </a:xfrm>
          <a:prstGeom prst="rect">
            <a:avLst/>
          </a:prstGeom>
          <a:solidFill>
            <a:schemeClr val="bg1"/>
          </a:solidFill>
          <a:ln w="38100">
            <a:solidFill>
              <a:srgbClr val="52D0D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smtClean="0"/>
              <a:t>Цель</a:t>
            </a:r>
            <a:r>
              <a:rPr lang="ru-RU" smtClean="0"/>
              <a:t> программы коррекционной работы. Обеспечение успешности освоения АООП обучающимися с легкой умственной отсталостью (интеллектуальными нарушениями)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992170" y="397935"/>
            <a:ext cx="7846142" cy="6340079"/>
          </a:xfrm>
          <a:prstGeom prst="rect">
            <a:avLst/>
          </a:prstGeom>
          <a:solidFill>
            <a:schemeClr val="bg1"/>
          </a:solidFill>
          <a:ln w="38100">
            <a:solidFill>
              <a:srgbClr val="52D0D4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 smtClean="0"/>
              <a:t>Задачи:</a:t>
            </a:r>
            <a:br>
              <a:rPr lang="ru-RU" sz="3200" b="1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1. </a:t>
            </a:r>
            <a:r>
              <a:rPr lang="ru-RU" sz="3200" b="1" dirty="0" smtClean="0"/>
              <a:t>выявление особых образовательных потребностей </a:t>
            </a:r>
            <a:br>
              <a:rPr lang="ru-RU" sz="3200" b="1" dirty="0" smtClean="0"/>
            </a:br>
            <a:r>
              <a:rPr lang="ru-RU" sz="3200" b="1" dirty="0" smtClean="0"/>
              <a:t>2. осуществление психолого- медико- педагогической помощи</a:t>
            </a:r>
            <a:br>
              <a:rPr lang="ru-RU" sz="3200" b="1" dirty="0" smtClean="0"/>
            </a:br>
            <a:r>
              <a:rPr lang="ru-RU" sz="3200" b="1" dirty="0" smtClean="0"/>
              <a:t>3. организация индивидуальных и групповых занятий </a:t>
            </a:r>
            <a:br>
              <a:rPr lang="ru-RU" sz="3200" b="1" dirty="0" smtClean="0"/>
            </a:br>
            <a:r>
              <a:rPr lang="ru-RU" sz="3200" b="1" dirty="0" smtClean="0"/>
              <a:t>4. реализация мероприятий по социальной адаптации </a:t>
            </a:r>
            <a:br>
              <a:rPr lang="ru-RU" sz="3200" b="1" dirty="0" smtClean="0"/>
            </a:br>
            <a:r>
              <a:rPr lang="ru-RU" sz="3200" b="1" dirty="0" smtClean="0"/>
              <a:t>5. оказание родителям консультативной и методической помощи 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39387868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5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971</Words>
  <Application>Microsoft Office PowerPoint</Application>
  <PresentationFormat>Произвольный</PresentationFormat>
  <Paragraphs>172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Тема Office</vt:lpstr>
      <vt:lpstr>1_Тема Office</vt:lpstr>
      <vt:lpstr>2_Тема Office</vt:lpstr>
      <vt:lpstr>3_Тема Office</vt:lpstr>
      <vt:lpstr>4_Тема Office</vt:lpstr>
      <vt:lpstr>    Деятельность школьного ПМПк  Глазков Владимир Александрович  </vt:lpstr>
      <vt:lpstr>Слайд 2</vt:lpstr>
      <vt:lpstr>Слайд 3</vt:lpstr>
      <vt:lpstr>Слайд 4</vt:lpstr>
      <vt:lpstr>Слайд 5</vt:lpstr>
      <vt:lpstr>Слайд 6</vt:lpstr>
      <vt:lpstr>Слайд 7</vt:lpstr>
      <vt:lpstr>Проектирование коррекционной работы в школе. </vt:lpstr>
      <vt:lpstr>Коррекционная работа представляет собой систему комплексного психолого-медико-педагогического сопровождения в условиях образовательного процесса </vt:lpstr>
      <vt:lpstr>Принципы коррекционной работы </vt:lpstr>
      <vt:lpstr>Направления работы </vt:lpstr>
      <vt:lpstr>Слайд 12</vt:lpstr>
      <vt:lpstr>Реализация программы осуществляется в урочной и внеурочной деятельности на основе:  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школьного ПМПк.</dc:title>
  <dc:creator>Глазков Владимир Александрович</dc:creator>
  <cp:lastModifiedBy>Marishka</cp:lastModifiedBy>
  <cp:revision>8</cp:revision>
  <cp:lastPrinted>2017-11-08T03:38:53Z</cp:lastPrinted>
  <dcterms:created xsi:type="dcterms:W3CDTF">2017-11-08T01:43:24Z</dcterms:created>
  <dcterms:modified xsi:type="dcterms:W3CDTF">2018-05-04T01:53:48Z</dcterms:modified>
</cp:coreProperties>
</file>