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59" r:id="rId9"/>
    <p:sldId id="260" r:id="rId10"/>
    <p:sldId id="264" r:id="rId11"/>
    <p:sldId id="261" r:id="rId12"/>
    <p:sldId id="263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11CE-BAD5-4AAE-8322-696D5677C5DA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BB2E-ED35-41AF-AC26-46CA85E08C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rkutskruo_cne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Актуальные направления совершенствования региональных, муниципальных систем обеспечения профессионального развития педагогических работников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деятельности МАП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повышение </a:t>
            </a:r>
            <a:r>
              <a:rPr lang="ru-RU" dirty="0"/>
              <a:t>профессиональных компетенций, раскрытия личностного потенциала педагогов, повышения качества образования и воспитания, распространения передового педагогического опыта, развития единого информационно-педагогического пространства </a:t>
            </a:r>
            <a:r>
              <a:rPr lang="ru-RU" dirty="0" smtClean="0"/>
              <a:t>ИРМО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Направления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1. Организационно-методическая </a:t>
            </a:r>
            <a:r>
              <a:rPr lang="ru-RU" b="1" dirty="0"/>
              <a:t>деятельность</a:t>
            </a:r>
            <a:r>
              <a:rPr lang="ru-RU" dirty="0"/>
              <a:t> прослеживается в методическом сопровождении актуальных направлений развития системы образования, в том числе инновационного характера, систематическое прогнозирование, планирование и организация повышения квалификации и профессиональной переподготовки педагогических и руководящих работников муниципальной системы образования. 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b="1" dirty="0"/>
              <a:t>Информационная деятельность</a:t>
            </a:r>
            <a:r>
              <a:rPr lang="ru-RU" dirty="0"/>
              <a:t> организуется в двух направлениях: первое – направлено на формирование банка педагогической информации нормативно-правового, научно-методического, методического и другого характера; </a:t>
            </a:r>
          </a:p>
          <a:p>
            <a:r>
              <a:rPr lang="ru-RU" dirty="0"/>
              <a:t>второе направление – своевременное информирование педагогических и руководящих работников образовательных организаций об актуальных направлениях развития образования и инновационных процессах в региональной и муниципальной системах образования, изменениях законодательства в сфере образования, планах работы структур региональной и муниципальной методических служб, районных методических объединений, результатах муниципальных профессиональных конкурсов, реализуемых проектах региональных муниципальных инновационных площадок.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ru-RU" b="1" dirty="0" smtClean="0"/>
              <a:t>Направления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3. Аналитическая </a:t>
            </a:r>
            <a:r>
              <a:rPr lang="ru-RU" b="1" dirty="0"/>
              <a:t>деятельность</a:t>
            </a:r>
            <a:r>
              <a:rPr lang="ru-RU" dirty="0"/>
              <a:t>, как правило, осуществляется с помощью мониторинга профессиональных и информационных потребностей работников системы образования, а также через систематический анализ и оценку эффективности деятельности муниципальных методических объединений, методических советов образовательных организаций, выявление и распространение лучших педагогических и управленческих практик образовательных организаций и муниципальных методических служб, анализ результатов деятельности системы поддержки молодых педагогов, анализ результатов реализации программ наставничества, выявление и распространение лучших практик организации методического сопровождения и взаимодействия.</a:t>
            </a:r>
          </a:p>
          <a:p>
            <a:pPr>
              <a:buNone/>
            </a:pPr>
            <a:r>
              <a:rPr lang="ru-RU" dirty="0"/>
              <a:t>4. </a:t>
            </a:r>
            <a:r>
              <a:rPr lang="ru-RU" b="1" dirty="0"/>
              <a:t>Консультационная деятельность</a:t>
            </a:r>
            <a:r>
              <a:rPr lang="ru-RU" dirty="0"/>
              <a:t> муниципальной методической службы, в свою очередь, организуется через консультативную работу для педагогических работников, руководителей методических объединений по вопросам внедрения нового содержания образования, технологий, методик и т. д., а также через реализацию программ поддержки методических объединений и профессиональных сообществ педагогов.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cs typeface="Aharoni" pitchFamily="2" charset="-79"/>
              </a:rPr>
              <a:t>План работы ассоциации формируется на основе методических и практических запросов педагогических работников ассоциации и содержит</a:t>
            </a:r>
            <a:r>
              <a:rPr lang="ru-RU" sz="2800" dirty="0" smtClean="0">
                <a:cs typeface="Aharoni" pitchFamily="2" charset="-79"/>
              </a:rPr>
              <a:t>:</a:t>
            </a:r>
            <a:br>
              <a:rPr lang="ru-RU" sz="2800" dirty="0" smtClean="0">
                <a:cs typeface="Aharoni" pitchFamily="2" charset="-79"/>
              </a:rPr>
            </a:br>
            <a:endParaRPr lang="ru-RU" sz="28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5007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общую </a:t>
            </a:r>
            <a:r>
              <a:rPr lang="ru-RU" dirty="0"/>
              <a:t>методическую тему;</a:t>
            </a:r>
          </a:p>
          <a:p>
            <a:pPr lvl="0"/>
            <a:r>
              <a:rPr lang="ru-RU" dirty="0"/>
              <a:t>кадровый состав;</a:t>
            </a:r>
          </a:p>
          <a:p>
            <a:pPr lvl="0"/>
            <a:r>
              <a:rPr lang="ru-RU" dirty="0"/>
              <a:t>индивидуальную методическую работу педагогов;</a:t>
            </a:r>
          </a:p>
          <a:p>
            <a:pPr lvl="0"/>
            <a:r>
              <a:rPr lang="ru-RU" dirty="0"/>
              <a:t>цель и конкретные задачи на предстоящий учебный год;</a:t>
            </a:r>
          </a:p>
          <a:p>
            <a:pPr lvl="0"/>
            <a:r>
              <a:rPr lang="ru-RU" dirty="0"/>
              <a:t>учебно-методическое сопровождение образовательной и воспитательной деятельности (разработка программ, ознакомление с новыми педагогическими технологиями, проведение открытых мероприятий, методических и </a:t>
            </a:r>
            <a:r>
              <a:rPr lang="ru-RU" dirty="0" err="1"/>
              <a:t>метапредметных</a:t>
            </a:r>
            <a:r>
              <a:rPr lang="ru-RU" dirty="0"/>
              <a:t> недель, семинаров-практикумов, изучение нормативных документов, инновационная деятельность педагогов, формирование банка данных о достижениях педагогов и т.д.);</a:t>
            </a:r>
          </a:p>
          <a:p>
            <a:pPr lvl="0"/>
            <a:r>
              <a:rPr lang="ru-RU" dirty="0"/>
              <a:t>мероприятия, направленные на повышение квалификации педагогических кадров (семинары, </a:t>
            </a:r>
            <a:r>
              <a:rPr lang="ru-RU" dirty="0" err="1"/>
              <a:t>вебинары</a:t>
            </a:r>
            <a:r>
              <a:rPr lang="ru-RU" dirty="0"/>
              <a:t>, форумы, круглые столы, конференции, выставки, конкурсы профессионального мастерства и т.д.);</a:t>
            </a:r>
          </a:p>
          <a:p>
            <a:pPr lvl="0"/>
            <a:r>
              <a:rPr lang="ru-RU" dirty="0"/>
              <a:t>сопровождение дополнительного образования (предметные/ </a:t>
            </a:r>
            <a:r>
              <a:rPr lang="ru-RU" dirty="0" err="1"/>
              <a:t>метапредметные</a:t>
            </a:r>
            <a:r>
              <a:rPr lang="ru-RU" dirty="0"/>
              <a:t> недели, конкурсы, олимпиады и т.д</a:t>
            </a:r>
            <a:r>
              <a:rPr lang="ru-RU" dirty="0" smtClean="0"/>
              <a:t>.)</a:t>
            </a:r>
            <a:endParaRPr lang="ru-RU" dirty="0"/>
          </a:p>
          <a:p>
            <a:r>
              <a:rPr lang="ru-RU" b="1" dirty="0"/>
              <a:t>Содержание работы ассоциации вытекает из поставленных задач, соответственно подбираются определённые формы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Чепрасова Наталья Евгеньевна</a:t>
            </a:r>
          </a:p>
          <a:p>
            <a:pPr>
              <a:buNone/>
            </a:pPr>
            <a:r>
              <a:rPr lang="ru-RU" dirty="0"/>
              <a:t>методист МКУ ИРМО «РМЦ»</a:t>
            </a:r>
          </a:p>
          <a:p>
            <a:pPr>
              <a:buNone/>
            </a:pPr>
            <a:r>
              <a:rPr lang="ru-RU" dirty="0"/>
              <a:t>г. Иркутск ул. Декабрьских событий 119 а </a:t>
            </a:r>
            <a:r>
              <a:rPr lang="ru-RU" dirty="0" err="1"/>
              <a:t>каб</a:t>
            </a:r>
            <a:r>
              <a:rPr lang="ru-RU" dirty="0"/>
              <a:t> 505/2</a:t>
            </a:r>
          </a:p>
          <a:p>
            <a:pPr>
              <a:buNone/>
            </a:pPr>
            <a:r>
              <a:rPr lang="ru-RU" u="sng" dirty="0" err="1">
                <a:hlinkClick r:id="rId2"/>
              </a:rPr>
              <a:t>irkutskruo_cne@mail.ru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т.718034</a:t>
            </a:r>
          </a:p>
          <a:p>
            <a:pPr>
              <a:buNone/>
            </a:pPr>
            <a:r>
              <a:rPr lang="ru-RU" dirty="0" smtClean="0"/>
              <a:t>Т. 89149494949</a:t>
            </a:r>
          </a:p>
          <a:p>
            <a:pPr>
              <a:buNone/>
            </a:pPr>
            <a:r>
              <a:rPr lang="ru-RU" smtClean="0"/>
              <a:t>Т. 89647404404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Актуальные направления совершенствования </a:t>
            </a:r>
            <a:r>
              <a:rPr lang="ru-RU" dirty="0" smtClean="0"/>
              <a:t>региональных, муниципальных </a:t>
            </a:r>
            <a:r>
              <a:rPr lang="ru-RU" dirty="0"/>
              <a:t>систем обеспечения профессионального развития педагогических работников определены федеральным проектом «Современная школа» национального проекта «Образование» и направлены на </a:t>
            </a:r>
            <a:r>
              <a:rPr lang="ru-RU" b="1" dirty="0"/>
              <a:t>формирование единой системы научно-методического сопровождения педагогических работников</a:t>
            </a:r>
            <a:r>
              <a:rPr lang="ru-RU" dirty="0"/>
              <a:t> и управленческих </a:t>
            </a:r>
            <a:r>
              <a:rPr lang="ru-RU" dirty="0" smtClean="0"/>
              <a:t>кадров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Направления </a:t>
            </a:r>
            <a:r>
              <a:rPr lang="ru-RU" sz="4000" b="1" dirty="0" smtClean="0"/>
              <a:t>профессионального развития педагогических работников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b="1" dirty="0"/>
              <a:t>повышение </a:t>
            </a:r>
            <a:r>
              <a:rPr lang="ru-RU" dirty="0"/>
              <a:t>профессионального мастерства педагогических работников на основе </a:t>
            </a:r>
            <a:r>
              <a:rPr lang="ru-RU" b="1" dirty="0"/>
              <a:t>индивидуальных образовательных маршрутов</a:t>
            </a:r>
            <a:r>
              <a:rPr lang="ru-RU" dirty="0"/>
              <a:t> с учетом выявленных </a:t>
            </a:r>
            <a:r>
              <a:rPr lang="ru-RU" b="1" dirty="0"/>
              <a:t>профессиональных </a:t>
            </a:r>
            <a:r>
              <a:rPr lang="ru-RU" b="1" dirty="0" smtClean="0"/>
              <a:t>дефицитов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профессионального развития педагогических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информирование педагогического сообщества </a:t>
            </a:r>
            <a:r>
              <a:rPr lang="ru-RU" dirty="0" smtClean="0"/>
              <a:t>муниципалитета </a:t>
            </a:r>
            <a:r>
              <a:rPr lang="ru-RU" dirty="0"/>
              <a:t>о новых тенденциях развития образования, задачах и требованиях к профессиональной компетентности педагогических работников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</a:t>
            </a:r>
            <a:r>
              <a:rPr lang="ru-RU" sz="3600" b="1" dirty="0" smtClean="0"/>
              <a:t>истема обеспечения профессионального развития педагогических работников </a:t>
            </a: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цели </a:t>
            </a:r>
            <a:r>
              <a:rPr lang="ru-RU" dirty="0"/>
              <a:t>по выявлению кадровых потребностей в </a:t>
            </a:r>
            <a:r>
              <a:rPr lang="ru-RU" dirty="0" smtClean="0"/>
              <a:t>ОО; </a:t>
            </a:r>
          </a:p>
          <a:p>
            <a:pPr>
              <a:buNone/>
            </a:pPr>
            <a:r>
              <a:rPr lang="ru-RU" dirty="0" smtClean="0"/>
              <a:t>развитию </a:t>
            </a:r>
            <a:r>
              <a:rPr lang="ru-RU" dirty="0"/>
              <a:t>кадрового потенциала в образовательных </a:t>
            </a:r>
            <a:r>
              <a:rPr lang="ru-RU" dirty="0" smtClean="0"/>
              <a:t>организациях;</a:t>
            </a:r>
          </a:p>
          <a:p>
            <a:pPr>
              <a:buNone/>
            </a:pPr>
            <a:r>
              <a:rPr lang="ru-RU" dirty="0" smtClean="0"/>
              <a:t>осуществлению </a:t>
            </a:r>
            <a:r>
              <a:rPr lang="ru-RU" dirty="0"/>
              <a:t>профессиональной переподготовки по образовательным программам педагогической </a:t>
            </a:r>
            <a:r>
              <a:rPr lang="ru-RU" dirty="0" smtClean="0"/>
              <a:t>направленности;</a:t>
            </a:r>
          </a:p>
          <a:p>
            <a:pPr>
              <a:buNone/>
            </a:pPr>
            <a:r>
              <a:rPr lang="ru-RU" dirty="0" smtClean="0"/>
              <a:t>поддержке </a:t>
            </a:r>
            <a:r>
              <a:rPr lang="ru-RU" dirty="0"/>
              <a:t>молодых педагогов и/или реализации программ наставничества педагогических работников.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Диагностика профессиональных потребностей и дефицитов педагогических работников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err="1"/>
              <a:t>Метапредметные</a:t>
            </a:r>
            <a:r>
              <a:rPr lang="ru-RU" b="1" i="1" dirty="0"/>
              <a:t> компетенции </a:t>
            </a:r>
            <a:r>
              <a:rPr lang="ru-RU" dirty="0"/>
              <a:t>- это компетенции широкого спектра использования, обладающие определенной универсальностью, имеющие </a:t>
            </a:r>
            <a:r>
              <a:rPr lang="ru-RU" dirty="0" err="1"/>
              <a:t>надпредметный</a:t>
            </a:r>
            <a:r>
              <a:rPr lang="ru-RU" dirty="0"/>
              <a:t> характер.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Метапредметными</a:t>
            </a:r>
            <a:r>
              <a:rPr lang="ru-RU" dirty="0" smtClean="0"/>
              <a:t> </a:t>
            </a:r>
            <a:r>
              <a:rPr lang="ru-RU" dirty="0"/>
              <a:t>компетенциями можно назвать такие, которыми должен обладать каждый педагог для эффективного решения профессиональных задач в условиях преемственности и вариативности образовательного </a:t>
            </a:r>
            <a:r>
              <a:rPr lang="ru-RU" dirty="0" smtClean="0"/>
              <a:t>процесса</a:t>
            </a:r>
          </a:p>
          <a:p>
            <a:pPr>
              <a:buNone/>
            </a:pPr>
            <a:r>
              <a:rPr lang="ru-RU" dirty="0" smtClean="0"/>
              <a:t>набор </a:t>
            </a:r>
            <a:r>
              <a:rPr lang="ru-RU" dirty="0"/>
              <a:t>компетенций: </a:t>
            </a:r>
            <a:r>
              <a:rPr lang="ru-RU" b="1" i="1" dirty="0"/>
              <a:t>методическая компетенция, технологическая компетенция, исследовательская компетенция, проектная компетенция, ИКТ-компетенция, психологическая компетенция, коррекционно-развивающая </a:t>
            </a:r>
            <a:r>
              <a:rPr lang="ru-RU" b="1" i="1" dirty="0" smtClean="0"/>
              <a:t>компетенция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</a:t>
            </a:r>
            <a:r>
              <a:rPr lang="ru-RU" b="1" dirty="0" smtClean="0"/>
              <a:t>труктура </a:t>
            </a:r>
            <a:r>
              <a:rPr lang="ru-RU" b="1" dirty="0"/>
              <a:t>профессиональной компетентности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/>
              <a:t>методическая компетенция, </a:t>
            </a:r>
            <a:r>
              <a:rPr lang="ru-RU" dirty="0"/>
              <a:t>определяющая готовность учителя эффективно решать методические задачи в процессе реализации целей обучения, воспитания и развития различных категорий обучающихся в новых образовательных условиях; 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технологическая компетенция, </a:t>
            </a:r>
            <a:r>
              <a:rPr lang="ru-RU" dirty="0"/>
              <a:t>включающая совокупность технологических знаний учителя и готовность к внедрению различных педагогических технологий и их элементов в реальный процесс обучения с целью повышения его рациональности, управляемости, результативности и эффективности в соответствии с образовательными потребностями обучающихся; 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исследовательская компетенция, </a:t>
            </a:r>
            <a:r>
              <a:rPr lang="ru-RU" dirty="0"/>
              <a:t>проявляющаяся в готовности учителя занять активную исследовательскую позицию по отношению к своей деятельности и себе как ее субъекту с целью переноса смыслового контекста деятельности от функционального к преобразующему;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</a:t>
            </a:r>
            <a:r>
              <a:rPr lang="ru-RU" b="1" dirty="0" smtClean="0"/>
              <a:t>труктура </a:t>
            </a:r>
            <a:r>
              <a:rPr lang="ru-RU" b="1" dirty="0"/>
              <a:t>профессиональной компетентности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проектная </a:t>
            </a:r>
            <a:r>
              <a:rPr lang="ru-RU" b="1" i="1" dirty="0"/>
              <a:t>компетенция</a:t>
            </a:r>
            <a:r>
              <a:rPr lang="ru-RU" dirty="0"/>
              <a:t>, выражающаяся в способности педагога к самостоятельной теоретической и практической деятельности по разработке и реализации проектов в различных сферах; </a:t>
            </a:r>
          </a:p>
          <a:p>
            <a:r>
              <a:rPr lang="ru-RU" b="1" i="1" dirty="0" smtClean="0"/>
              <a:t>ИКТ-компетенция</a:t>
            </a:r>
            <a:r>
              <a:rPr lang="ru-RU" b="1" i="1" dirty="0"/>
              <a:t>, </a:t>
            </a:r>
            <a:r>
              <a:rPr lang="ru-RU" dirty="0"/>
              <a:t>включающая готовность учителя к решению профессиональных задач, эффективному использованию технических и программных средств современных информационных технологий; </a:t>
            </a:r>
          </a:p>
          <a:p>
            <a:r>
              <a:rPr lang="ru-RU" dirty="0" smtClean="0"/>
              <a:t> </a:t>
            </a:r>
            <a:r>
              <a:rPr lang="ru-RU" b="1" i="1" dirty="0"/>
              <a:t>психологическая компетенция</a:t>
            </a:r>
            <a:r>
              <a:rPr lang="ru-RU" dirty="0"/>
              <a:t>, включает компетентность в общении, интеллектуальную компетентность и социально-психологическую компетентность. </a:t>
            </a:r>
            <a:endParaRPr lang="ru-RU" dirty="0" smtClean="0"/>
          </a:p>
          <a:p>
            <a:r>
              <a:rPr lang="ru-RU" b="1" i="1" dirty="0"/>
              <a:t>коррекционно-развивающая компетенция, </a:t>
            </a:r>
            <a:r>
              <a:rPr lang="ru-RU" dirty="0"/>
              <a:t>определяющая готовность учителя осуществлять профессиональные функции с учетом включения в образовательный процесс обучающихся с ограниченными возможностями здоровья.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Диагностика профессиональных потребностей и дефицитов педагогических работников</a:t>
            </a:r>
            <a:endParaRPr lang="ru-RU" dirty="0"/>
          </a:p>
        </p:txBody>
      </p:sp>
      <p:pic>
        <p:nvPicPr>
          <p:cNvPr id="4" name="Содержимое 3" descr="http://qrcoder.ru/code/?https%3A%2F%2Fforms.yandex.ru%2Fu%2F62e0da5396292d0173dd56a4%2F&amp;4&amp;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33575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843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Актуальные направления совершенствования региональных, муниципальных систем обеспечения профессионального развития педагогических работников</vt:lpstr>
      <vt:lpstr>Слайд 2</vt:lpstr>
      <vt:lpstr>Направления профессионального развития педагогических работников -</vt:lpstr>
      <vt:lpstr>Направления профессионального развития педагогических работников</vt:lpstr>
      <vt:lpstr>Система обеспечения профессионального развития педагогических работников -</vt:lpstr>
      <vt:lpstr>Диагностика профессиональных потребностей и дефицитов педагогических работников</vt:lpstr>
      <vt:lpstr>Структура профессиональной компетентности педагога</vt:lpstr>
      <vt:lpstr>Структура профессиональной компетентности педагога</vt:lpstr>
      <vt:lpstr>Диагностика профессиональных потребностей и дефицитов педагогических работников</vt:lpstr>
      <vt:lpstr>Цель деятельности МАП</vt:lpstr>
      <vt:lpstr>Направления деятельности</vt:lpstr>
      <vt:lpstr>Направления деятельности</vt:lpstr>
      <vt:lpstr>План работы ассоциации формируется на основе методических и практических запросов педагогических работников ассоциации и содержит: 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2022-08-24T00:11:06Z</dcterms:created>
  <dcterms:modified xsi:type="dcterms:W3CDTF">2022-08-24T00:57:29Z</dcterms:modified>
</cp:coreProperties>
</file>