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4" r:id="rId3"/>
    <p:sldId id="286" r:id="rId4"/>
    <p:sldId id="287" r:id="rId5"/>
    <p:sldId id="296" r:id="rId6"/>
    <p:sldId id="304" r:id="rId7"/>
    <p:sldId id="285" r:id="rId8"/>
    <p:sldId id="297" r:id="rId9"/>
    <p:sldId id="305" r:id="rId10"/>
    <p:sldId id="306" r:id="rId11"/>
    <p:sldId id="307" r:id="rId12"/>
    <p:sldId id="311" r:id="rId13"/>
    <p:sldId id="310" r:id="rId14"/>
    <p:sldId id="331" r:id="rId15"/>
    <p:sldId id="323" r:id="rId16"/>
    <p:sldId id="332" r:id="rId17"/>
    <p:sldId id="333" r:id="rId18"/>
    <p:sldId id="325" r:id="rId19"/>
    <p:sldId id="318" r:id="rId20"/>
    <p:sldId id="308" r:id="rId21"/>
    <p:sldId id="322" r:id="rId22"/>
    <p:sldId id="334" r:id="rId23"/>
    <p:sldId id="312" r:id="rId24"/>
    <p:sldId id="313" r:id="rId25"/>
    <p:sldId id="335" r:id="rId26"/>
    <p:sldId id="314" r:id="rId27"/>
    <p:sldId id="339" r:id="rId28"/>
    <p:sldId id="338" r:id="rId29"/>
    <p:sldId id="336" r:id="rId30"/>
    <p:sldId id="309" r:id="rId31"/>
    <p:sldId id="328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02" r:id="rId57"/>
    <p:sldId id="364" r:id="rId58"/>
    <p:sldId id="329" r:id="rId59"/>
    <p:sldId id="330" r:id="rId6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CB9F0-9093-4EB0-96FA-A2ABE6CC4ECB}">
          <p14:sldIdLst>
            <p14:sldId id="266"/>
            <p14:sldId id="284"/>
            <p14:sldId id="286"/>
            <p14:sldId id="287"/>
            <p14:sldId id="296"/>
            <p14:sldId id="304"/>
            <p14:sldId id="285"/>
            <p14:sldId id="297"/>
            <p14:sldId id="305"/>
            <p14:sldId id="306"/>
            <p14:sldId id="307"/>
            <p14:sldId id="311"/>
            <p14:sldId id="310"/>
            <p14:sldId id="331"/>
            <p14:sldId id="323"/>
            <p14:sldId id="332"/>
            <p14:sldId id="333"/>
            <p14:sldId id="325"/>
            <p14:sldId id="318"/>
            <p14:sldId id="308"/>
            <p14:sldId id="322"/>
            <p14:sldId id="334"/>
            <p14:sldId id="312"/>
            <p14:sldId id="313"/>
            <p14:sldId id="335"/>
            <p14:sldId id="314"/>
            <p14:sldId id="339"/>
            <p14:sldId id="338"/>
            <p14:sldId id="336"/>
            <p14:sldId id="309"/>
            <p14:sldId id="328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02"/>
            <p14:sldId id="364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с ОВЗ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15695 чел.</c:v>
                </c:pt>
                <c:pt idx="1">
                  <c:v>5301 чел.</c:v>
                </c:pt>
                <c:pt idx="2">
                  <c:v>6432 чел.</c:v>
                </c:pt>
                <c:pt idx="3">
                  <c:v>3329 чел.</c:v>
                </c:pt>
                <c:pt idx="4">
                  <c:v>4590 чел.</c:v>
                </c:pt>
                <c:pt idx="5">
                  <c:v>1240 чел.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15695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детей-инвалидов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15695 чел.</c:v>
                </c:pt>
                <c:pt idx="1">
                  <c:v>5301 чел.</c:v>
                </c:pt>
                <c:pt idx="2">
                  <c:v>6432 чел.</c:v>
                </c:pt>
                <c:pt idx="3">
                  <c:v>3329 чел.</c:v>
                </c:pt>
                <c:pt idx="4">
                  <c:v>4590 чел.</c:v>
                </c:pt>
                <c:pt idx="5">
                  <c:v>1240 чел.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5301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детей с ОВЗ, обучающихся в массовых классах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15695 чел.</c:v>
                </c:pt>
                <c:pt idx="1">
                  <c:v>5301 чел.</c:v>
                </c:pt>
                <c:pt idx="2">
                  <c:v>6432 чел.</c:v>
                </c:pt>
                <c:pt idx="3">
                  <c:v>3329 чел.</c:v>
                </c:pt>
                <c:pt idx="4">
                  <c:v>4590 чел.</c:v>
                </c:pt>
                <c:pt idx="5">
                  <c:v>1240 чел.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6432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численность детей-инвалидов, обучающихся в массовых классах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15695 чел.</c:v>
                </c:pt>
                <c:pt idx="1">
                  <c:v>5301 чел.</c:v>
                </c:pt>
                <c:pt idx="2">
                  <c:v>6432 чел.</c:v>
                </c:pt>
                <c:pt idx="3">
                  <c:v>3329 чел.</c:v>
                </c:pt>
                <c:pt idx="4">
                  <c:v>4590 чел.</c:v>
                </c:pt>
                <c:pt idx="5">
                  <c:v>1240 чел.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>
                  <c:v>3329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численность детей с ОВЗ в специальных коррекционных школах и школах-интернатах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15695 чел.</c:v>
                </c:pt>
                <c:pt idx="1">
                  <c:v>5301 чел.</c:v>
                </c:pt>
                <c:pt idx="2">
                  <c:v>6432 чел.</c:v>
                </c:pt>
                <c:pt idx="3">
                  <c:v>3329 чел.</c:v>
                </c:pt>
                <c:pt idx="4">
                  <c:v>4590 чел.</c:v>
                </c:pt>
                <c:pt idx="5">
                  <c:v>1240 чел.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4">
                  <c:v>4590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численность детей-инвалидов в специальных коррекционных школах и школах-интернатах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15695 чел.</c:v>
                </c:pt>
                <c:pt idx="1">
                  <c:v>5301 чел.</c:v>
                </c:pt>
                <c:pt idx="2">
                  <c:v>6432 чел.</c:v>
                </c:pt>
                <c:pt idx="3">
                  <c:v>3329 чел.</c:v>
                </c:pt>
                <c:pt idx="4">
                  <c:v>4590 чел.</c:v>
                </c:pt>
                <c:pt idx="5">
                  <c:v>1240 чел.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5">
                  <c:v>1240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13240"/>
        <c:axId val="203710496"/>
      </c:barChart>
      <c:catAx>
        <c:axId val="20371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10496"/>
        <c:crosses val="autoZero"/>
        <c:auto val="1"/>
        <c:lblAlgn val="ctr"/>
        <c:lblOffset val="100"/>
        <c:noMultiLvlLbl val="0"/>
      </c:catAx>
      <c:valAx>
        <c:axId val="20371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1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2027927035669117"/>
          <c:w val="0.98086842405568864"/>
          <c:h val="0.36672348512204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6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6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3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2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0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4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5188-BAC0-42C6-80DA-EC7C34E200D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rtaids.ru/sighting_loss/94/2204/" TargetMode="External"/><Relationship Id="rId3" Type="http://schemas.openxmlformats.org/officeDocument/2006/relationships/image" Target="../media/image78.pn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rtaids.ru/sighting_loss/94/2212/" TargetMode="External"/><Relationship Id="rId5" Type="http://schemas.openxmlformats.org/officeDocument/2006/relationships/image" Target="../media/image80.jpeg"/><Relationship Id="rId10" Type="http://schemas.openxmlformats.org/officeDocument/2006/relationships/image" Target="../media/image83.jpeg"/><Relationship Id="rId4" Type="http://schemas.openxmlformats.org/officeDocument/2006/relationships/image" Target="../media/image79.jpeg"/><Relationship Id="rId9" Type="http://schemas.openxmlformats.org/officeDocument/2006/relationships/image" Target="../media/image8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5.jpeg"/><Relationship Id="rId7" Type="http://schemas.openxmlformats.org/officeDocument/2006/relationships/hyperlink" Target="http://www.smartaids.ru/sighting_loss/89/2451/" TargetMode="External"/><Relationship Id="rId2" Type="http://schemas.openxmlformats.org/officeDocument/2006/relationships/hyperlink" Target="http://www.smartaids.ru/sighting_loss/89/245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hyperlink" Target="http://www.smartaids.ru/sighting_loss/89/2452/" TargetMode="External"/><Relationship Id="rId10" Type="http://schemas.openxmlformats.org/officeDocument/2006/relationships/image" Target="../media/image90.jpeg"/><Relationship Id="rId4" Type="http://schemas.openxmlformats.org/officeDocument/2006/relationships/image" Target="../media/image86.jpeg"/><Relationship Id="rId9" Type="http://schemas.openxmlformats.org/officeDocument/2006/relationships/image" Target="../media/image8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o.kuchergina@iro38.ru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?id=71064864&amp;sub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реализации федеральных государственных образовательных стандартов инклюзивного образования на федеральном уровне, региональном (муниципальном) уровне, уровне образовательной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53" y="3725333"/>
            <a:ext cx="7097265" cy="1408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498" y="5133878"/>
            <a:ext cx="5005952" cy="13328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О.В.Кучергина,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заведующий лабораторией коррекционного образования ГАУ ДПО «Институт развития образования Иркутской области»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3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образовательной организации: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02525"/>
            <a:ext cx="10882745" cy="560515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Нормативно-правовое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образовательной организации в части введения и реализации федеральных государственных образовательных стандартов образования обучающихся с ОВЗ.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Финансово-экономическое обеспечение введения и реализации федеральных государственных образовательных стандартов образования обучающихся с ОВЗ на уровне образовательной организации.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Организационное обеспечение введения и реализации федеральных государственных образовательных стандартов образования обучающихся с ОВЗ на уровне образовательной организации.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Кадровое обеспечение введения и реализации федеральных государственных образовательных стандартов образования обучающихся с ОВЗ на уровне образовательной организации.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Информационное обеспечение введения и реализации федеральных государственных образовательных стандартов образования обучающихся с ОВЗ на уровне образовательной организации.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Материально-техническое обеспечение введения и реализации федеральных государственных образовательных стандартов образования обучающихся с ОВЗ на уровне образовательной организации.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3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начального общего образования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5" y="3435565"/>
            <a:ext cx="7097265" cy="1408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498" y="5015125"/>
            <a:ext cx="5005952" cy="13328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О.В.Кучергина,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заведующий лабораторией коррекционного образования ГАУ ДПО «Институт развития образования Иркутской области»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8211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стандарты, реализуемые в системе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РФ: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9904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(приказ министерства образования и науки РФ от 17.10.2013 г №1155);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(приказ министерства образования и науки РФ от 06.10.2009 г. №273);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(приказ министерства образования и науки РФ от 17.12.2010 г.);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(приказ министерства образования и науки РФ от 17.05.2012 г.);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обучающихся с ограниченными возможностями здоровья (приказ министерства образования и науки РФ от 19.12.2014 г. №1598);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образования обучающихся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(интеллектуальными нарушениями) (приказ министерства образования и науки РФ от 19.12.2014 г. №1599).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3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5601"/>
            <a:ext cx="10942122" cy="610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ст.2 Федерального Закона «Об образовании в Российской Федерации»  от 29.12.2012 г. 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совокупность обязательных требований при реализации адаптированных основных общеобразовательных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начального общего образования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организациях, осуществляющих образовательную деятельность (приказ Министерства образования и науки РФ от 19.12.2014 г. 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1598)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обучающихся с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включает в себя требования: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адаптированной основной общеобразовательной программы начального общего образования (АООП НОО)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 реализации АООП НОО (кадровым, финансовым, материально-техническим и иным)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освоения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(личностным, предметным,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91151"/>
            <a:ext cx="2904067" cy="1182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52900" y="4587990"/>
            <a:ext cx="6790266" cy="1588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Стандарт учитывает возрастные, типологические и индивидуальные особенности обучающихся с ОВЗ, особые образовательные потребности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355600"/>
            <a:ext cx="11192932" cy="6062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регулирования ФГОС НОО обучающихся с ОВЗ – отношения в сфере образования следующих групп обучающихся: </a:t>
            </a:r>
            <a:endParaRPr lang="ru-RU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глухие, слабослышащие, позднооглохшие обучающиеся;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слепые, слабовидящие обучающиеся;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тяжелыми нарушениями речи;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нарушениями опорно-двигательного аппарата;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задержкой психического развития;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расстройствами аутистического спектра;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со сложными дефектами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 descr="Отдельный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8216" y="980150"/>
            <a:ext cx="8572500" cy="563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32933" y="-27384"/>
            <a:ext cx="10143067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содержательных компонентов Стандарта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067" y="338667"/>
            <a:ext cx="11362266" cy="623146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АООП НОО  подразумевает наличие следующих разделов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(пояснительная записка, планируемые результаты освоения АОООП НОО, система оценки достижения планируемых результатов освоения обучающимися с ОВЗ АООП НОО)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(программы, ориентированные на достижение обучающимися с ОВЗ личностных, предметных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результатов: программа формирования УУД, коррекционной работы, внеурочной деятельности и др.)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(учебный план, система специальных условий реализации АООП НОО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реестра: 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8092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АООП начального общего образования обучающихся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917106"/>
              </p:ext>
            </p:extLst>
          </p:nvPr>
        </p:nvGraphicFramePr>
        <p:xfrm>
          <a:off x="368135" y="1038744"/>
          <a:ext cx="11451332" cy="551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541"/>
                <a:gridCol w="5377791"/>
              </a:tblGrid>
              <a:tr h="42192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Категория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Варианты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реализации АООП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517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</a:rPr>
                        <a:t>Глухие </a:t>
                      </a: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обучающиеся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II, III, IV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- (1.1, 1.2, 1.3, 1.4)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1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</a:rPr>
                        <a:t>Слабослышащие </a:t>
                      </a: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200" baseline="0" dirty="0" smtClean="0">
                          <a:effectLst/>
                          <a:latin typeface="Times New Roman"/>
                          <a:ea typeface="Times New Roman"/>
                        </a:rPr>
                        <a:t> позднооглохшие обучающиеся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II,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 (2.1, 2.2, 2.3)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517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</a:rPr>
                        <a:t>Слепые </a:t>
                      </a: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обучающиеся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II, III,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 (3.1, 3.2, 3.3, 3.4)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517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</a:rPr>
                        <a:t>Слабовидящие </a:t>
                      </a: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обучающиеся</a:t>
                      </a:r>
                      <a:r>
                        <a:rPr lang="ru-RU" sz="2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II,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III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– (4.1, 4.2, 4.3)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1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Обучающиеся</a:t>
                      </a:r>
                      <a:r>
                        <a:rPr lang="ru-RU" sz="2200" baseline="0" dirty="0" smtClean="0">
                          <a:effectLst/>
                          <a:latin typeface="Times New Roman"/>
                          <a:ea typeface="Times New Roman"/>
                        </a:rPr>
                        <a:t> с тяжелыми нарушениями речи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 (5.1, 5.2)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1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Обучающиеся</a:t>
                      </a:r>
                      <a:r>
                        <a:rPr lang="ru-RU" sz="2200" baseline="0" dirty="0" smtClean="0">
                          <a:effectLst/>
                          <a:latin typeface="Times New Roman"/>
                          <a:ea typeface="Times New Roman"/>
                        </a:rPr>
                        <a:t> с нарушениям опорно-двигательного аппарата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II, III,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 (6.1, 6.2, 6.3, 6.4)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1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Обучающиеся</a:t>
                      </a:r>
                      <a:r>
                        <a:rPr lang="ru-RU" sz="2200" baseline="0" dirty="0" smtClean="0">
                          <a:effectLst/>
                          <a:latin typeface="Times New Roman"/>
                          <a:ea typeface="Times New Roman"/>
                        </a:rPr>
                        <a:t> с задержкой психического развития 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 (7.1, 7.2)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517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</a:rPr>
                        <a:t>Обучающиеся</a:t>
                      </a:r>
                      <a:r>
                        <a:rPr lang="ru-RU" sz="2200" baseline="0" dirty="0" smtClean="0">
                          <a:effectLst/>
                          <a:latin typeface="Times New Roman"/>
                          <a:ea typeface="Times New Roman"/>
                        </a:rPr>
                        <a:t> с расстройствами аутистического спектра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I, II, III,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2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 (8.1, 8.2, 8.3, 8.4)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7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5876926"/>
            <a:ext cx="9144000" cy="9810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ФЗ РФ «Об образовании в Российской Федерации»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703512" y="3284984"/>
            <a:ext cx="8784976" cy="136815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Требования к результатам освоения </a:t>
            </a:r>
          </a:p>
          <a:p>
            <a:pPr algn="ctr"/>
            <a:r>
              <a:rPr lang="ru-RU" sz="2400" dirty="0" smtClean="0">
                <a:latin typeface="Arial"/>
                <a:cs typeface="Arial"/>
              </a:rPr>
              <a:t>АООП НОО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03512" y="1844824"/>
            <a:ext cx="8784976" cy="144016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Требования к условиям реализации </a:t>
            </a:r>
          </a:p>
          <a:p>
            <a:pPr algn="ctr"/>
            <a:r>
              <a:rPr lang="ru-RU" sz="2400" dirty="0" smtClean="0">
                <a:latin typeface="Arial"/>
                <a:cs typeface="Arial"/>
              </a:rPr>
              <a:t>АООП НОО</a:t>
            </a:r>
            <a:endParaRPr lang="ru-RU" sz="2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373" name="Rectangle 3"/>
          <p:cNvSpPr>
            <a:spLocks noChangeArrowheads="1"/>
          </p:cNvSpPr>
          <p:nvPr/>
        </p:nvSpPr>
        <p:spPr bwMode="auto">
          <a:xfrm>
            <a:off x="1703512" y="4653137"/>
            <a:ext cx="8784976" cy="1211089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Требования к структуре </a:t>
            </a:r>
          </a:p>
          <a:p>
            <a:pPr algn="ctr"/>
            <a:r>
              <a:rPr lang="ru-RU" sz="2400" dirty="0" smtClean="0">
                <a:latin typeface="Arial"/>
                <a:cs typeface="Arial"/>
              </a:rPr>
              <a:t>АООП НОО</a:t>
            </a:r>
            <a:endParaRPr lang="ru-RU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24000" y="44624"/>
            <a:ext cx="9144000" cy="1772816"/>
          </a:xfrm>
          <a:prstGeom prst="triangle">
            <a:avLst>
              <a:gd name="adj" fmla="val 494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/>
                <a:cs typeface="Arial"/>
              </a:rPr>
              <a:t>ФГОС НОО обучающихся с ОВЗ</a:t>
            </a:r>
            <a:endParaRPr lang="ru-RU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3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39942" grpId="0" animBg="1"/>
      <p:bldP spid="15373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979"/>
            <a:ext cx="10515600" cy="9654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изменение целей и содержания образования, критериев его эффективности, что проявляется, прежде всего, в следующем: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55" y="948267"/>
            <a:ext cx="11515240" cy="57005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регламентированного, авторитарного обучения и воспитания к гуманистическому, ненасильственному.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культуроемкости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базой которого является вся мировая и отечественная культура.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и уровневая дифференциация образовательных программ и методик, учёт потребностей и возможностей каждого ребенка.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одаренных детей.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разнообразию форм образования. Каждая образовательная организация адаптируется к возможностям развития и потребностям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детей с ограниченными возможностями здоровья.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на диагностическую основу с целью обеспечения психолого-педагогического сопровождения образовательного процесса.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целом как системы и каждой его составляющей – конкретной образовательной организации.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понимания стандарта на всех уровнях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регионального и местного (муниципального) факторов в образовании.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образование, представляющее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процесс роста образовательного (общего и профессионального) потенциала личности на протяжении всей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976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образования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умственной отсталостью (интеллектуальным нарушениями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5" y="3435565"/>
            <a:ext cx="7097265" cy="1408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498" y="5015125"/>
            <a:ext cx="5005952" cy="13328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О.В.Кучергина,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заведующий лабораторией коррекционного образования ГАУ ДПО «Институт развития образования Иркутской области»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5601"/>
            <a:ext cx="10942122" cy="610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-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ст.2 Федерального Закона «Об образовании в Российской Федерации»  от 29.12.2012 г. №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обучающихся с умственной отсталостью (интеллектуальными нарушениями) –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совокупность обязательных требований при реализации адаптированных основных общеобразовательных программ в организациях, осуществляющих образовательную деятельность (приказ Министерства образования и науки РФ от 19.12.2014 г. №1599)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1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об­ра­зовательных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обучающихся,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проявляются в неоднородности возможностей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подхода к созданию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 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обеспечивает разнообразие содержания, предоставляя обучающимся с умственной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(интеллектуальными нарушениями) возможность реализовать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развития. 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теоретических положениях отечественной психологической науки, раскрывающих основные закономерности и структуру образо­вания с учетом специфики развития личности обучающегося с умственной отсталостью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образовании строится на признании того, что развитие личности обучающихся с умственной отсталостью (интеллектуальными нарушениями) школьного возраста определяется характером организации доступной им деятельности (предметно-практической и учебной).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реализации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образовании является обучение как процесс организации познавательной и предметно-практической деятельности обучающихся, обеспечивающий овладение ими содержанием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6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1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регулирования ФГОС образования обучающихся с умственной отсталостью (интеллектуальными нарушениями)– отношения в сфере образования следующих групп обучающихся с умственной отсталостью (интеллектуальными нарушениями):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7733"/>
            <a:ext cx="10515600" cy="356922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легкой умственной отсталостью (интеллектуальными нарушениями).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бучающиеся с умеренной, тяжелой, глубокой умственной отсталостью (интеллектуальными нарушениями).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тяжелыми и множественными нарушениями развития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ТМНР)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43467" y="4809068"/>
            <a:ext cx="11413066" cy="1828800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стойкое, выраженное недоразвитие познавательной деятельности вследствие диффузного (разлитого) органического по­ражения центральной нервной системы (ЦНС). </a:t>
            </a:r>
          </a:p>
        </p:txBody>
      </p:sp>
    </p:spTree>
    <p:extLst>
      <p:ext uri="{BB962C8B-B14F-4D97-AF65-F5344CB8AC3E}">
        <p14:creationId xmlns:p14="http://schemas.microsoft.com/office/powerpoint/2010/main" val="34932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65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умственной отсталости в соответствии с международной классификацией болезней (МКБ – 10):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02933"/>
            <a:ext cx="10515600" cy="387403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умственная отсталость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умственная отсталость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умственная отсталость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умственная отсталость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Неуточненная умственная отсталость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особым образовательным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 обучающихся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(интеллектуальными нарушениями)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степени относятся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пропедевтического периода в образовании, обеспечивающего преемственность между дошкольным и школьным этапом.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учебных предметов, способствующих формированию представлений о природных и социальных компонентах окружающего мира.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разнообразными видами, средствами и формами коммуникации.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обучения по программам профессиональной подготовки квалифицированных рабочих, служащих.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сопровождение, оптимизирующее взаимодействие обучающегося с педагогом и другими обучающимися.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сопровождение, направленное на установление взаимодействия семьи и организации.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расширение образовательно пространства, выходящего за пределы организации.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1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особым образовательным потребностям, являющимися общими для всех обучающихся с умственной отсталостью (интеллектуальными нарушениями) относятся: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467" y="1422400"/>
            <a:ext cx="11429999" cy="5130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получение специальной помощи средствами образования;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непрерывности коррекционно-развивающего процесса, реализуемого, как через содержание предметных областей, так и в процессе коррекционной работы;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практико-ориентированный, действенный характер содержа­ния образования;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познавательных задач, реализуемых в процессе образования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длинение сроков получения образования;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сформированных у обучающихся знаний и умений;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их «переносу» с учетом изменяющихся условий учебных, познавательных, трудовых и других ситуаций;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пространственной и временной организации общеобразовательной среды с учетом функционального состояния центральной не­рвной системы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нейродинамики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психических процессов обучающихся с ум­ственной отсталостью (интеллектуальными нарушениями);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позитивных средств стимуляции деятельности и поведения обучающихся, демонстрирующих доброжелательное и уважительное отношение к ним;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 и интереса к познанию окружающего мира с учетом возрастных и индивидуальных особенностей ребенка к обучению и социальному взаимодействию со средой;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активности, формирование позитивного отношения к окружающему миру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4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5876926"/>
            <a:ext cx="9144000" cy="9810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ФЗ РФ «Об образовании в Российской Федерации»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703512" y="3284984"/>
            <a:ext cx="8784976" cy="136815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Требования к результатам освоения </a:t>
            </a:r>
          </a:p>
          <a:p>
            <a:pPr algn="ctr"/>
            <a:r>
              <a:rPr lang="ru-RU" sz="2400" dirty="0">
                <a:latin typeface="Arial"/>
                <a:cs typeface="Arial"/>
              </a:rPr>
              <a:t>АООП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03512" y="1844824"/>
            <a:ext cx="8784976" cy="144016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 smtClean="0">
              <a:latin typeface="Arial"/>
              <a:cs typeface="Arial"/>
            </a:endParaRPr>
          </a:p>
          <a:p>
            <a:pPr algn="ctr"/>
            <a:r>
              <a:rPr lang="ru-RU" sz="2400" dirty="0" smtClean="0">
                <a:latin typeface="Arial"/>
                <a:cs typeface="Arial"/>
              </a:rPr>
              <a:t>Требования </a:t>
            </a:r>
            <a:r>
              <a:rPr lang="ru-RU" sz="2400" dirty="0">
                <a:latin typeface="Arial"/>
                <a:cs typeface="Arial"/>
              </a:rPr>
              <a:t>к условиям реализации </a:t>
            </a:r>
          </a:p>
          <a:p>
            <a:pPr algn="ctr"/>
            <a:r>
              <a:rPr lang="ru-RU" sz="2400" dirty="0">
                <a:latin typeface="Arial"/>
                <a:cs typeface="Arial"/>
              </a:rPr>
              <a:t>АООП</a:t>
            </a:r>
            <a:endParaRPr lang="ru-RU" sz="2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373" name="Rectangle 3"/>
          <p:cNvSpPr>
            <a:spLocks noChangeArrowheads="1"/>
          </p:cNvSpPr>
          <p:nvPr/>
        </p:nvSpPr>
        <p:spPr bwMode="auto">
          <a:xfrm>
            <a:off x="1703512" y="4653137"/>
            <a:ext cx="8784976" cy="1211089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Требования к структуре </a:t>
            </a:r>
          </a:p>
          <a:p>
            <a:pPr algn="ctr"/>
            <a:r>
              <a:rPr lang="ru-RU" sz="2400" dirty="0">
                <a:latin typeface="Arial"/>
                <a:cs typeface="Arial"/>
              </a:rPr>
              <a:t>АООП</a:t>
            </a:r>
            <a:endParaRPr lang="ru-RU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0" y="1"/>
            <a:ext cx="12192001" cy="2133600"/>
          </a:xfrm>
          <a:prstGeom prst="triangle">
            <a:avLst>
              <a:gd name="adj" fmla="val 494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</a:p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обучающихся </a:t>
            </a:r>
            <a:r>
              <a:rPr lang="ru-RU" sz="20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 (интеллектуальными нарушениями)</a:t>
            </a:r>
            <a:endParaRPr lang="ru-RU" sz="20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39942" grpId="0" animBg="1"/>
      <p:bldP spid="15373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991544" y="288032"/>
            <a:ext cx="8280920" cy="1556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АООП образования обучающихся с умственной отсталостью (интеллектуальными нарушениями)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2048934"/>
          <a:ext cx="8942514" cy="404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908"/>
                <a:gridCol w="3490606"/>
              </a:tblGrid>
              <a:tr h="78007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Категория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Варианты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АООП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0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Дети с легкой умственной отсталостью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600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1560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Дети с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умеренной, тяжелой, глубокой умственной отсталостью, с тяжёлыми множественными нарушениями развития (ТМНР)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2600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7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067" y="338667"/>
            <a:ext cx="11362266" cy="623146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АООП подразумевает наличие следующих разделов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(пояснительная записка, планируемые результаты освоения АООП, система оценки достижения планируемых результатов освоения обучающимися АООП)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(программы, ориентированные на достижение обучающимися личностных и предметных результатов: программа формирования базовых учебных действий, программа коррекционной работы, программа внеурочной деятельности и др.)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(учебный план, система специальных условий реализации АООП НОО)</a:t>
            </a: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федерального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реестра: 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684" y="389467"/>
            <a:ext cx="10515600" cy="8805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 Законом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от 29.12.2012 г. №273-ФЗ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6267"/>
            <a:ext cx="10515600" cy="5130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(статья 2);</a:t>
            </a:r>
            <a:endParaRPr lang="ru-RU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2);</a:t>
            </a:r>
          </a:p>
          <a:p>
            <a:pPr algn="just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условиями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(статья 79).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6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в общеобразовательной организации для реализации федеральных государственных образовательных стандартов инклюзивного образования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5" y="3435565"/>
            <a:ext cx="7097265" cy="1408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498" y="5015125"/>
            <a:ext cx="5005952" cy="13328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О.В.Кучергина,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заведующий лабораторией коррекционного образования ГАУ ДПО «Институт развития образования Иркутской области»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7" y="321733"/>
            <a:ext cx="11565466" cy="64177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документов, регламентирующих создание кадровых условий, финансовых условий и материально-технических условий: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№ФЗ-273 «Об образовании в Российской Федерации»;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30.08.2013 г. №1015 г.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РФ от 19.12.2014 г. №1598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РФ от 19.12.2014 г. №1599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10.07.2015 г. №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26 «Об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РФ от 09.11.2015 г. N 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1309 «Об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обеспечения условий доступности для инвалидов объектов и 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образования, а также оказания им при этом необходимой помощи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u="sng" dirty="0">
              <a:uFill>
                <a:solidFill>
                  <a:schemeClr val="bg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uFill>
                <a:solidFill>
                  <a:schemeClr val="bg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0" y="304800"/>
            <a:ext cx="3783012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ЗНАКИ ДОСТУПНОСТИ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7162801" y="2209800"/>
            <a:ext cx="1728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для инвалидов -</a:t>
            </a:r>
          </a:p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колясочников</a:t>
            </a:r>
          </a:p>
        </p:txBody>
      </p:sp>
      <p:sp>
        <p:nvSpPr>
          <p:cNvPr id="53253" name="Rectangle 9"/>
          <p:cNvSpPr>
            <a:spLocks noChangeArrowheads="1"/>
          </p:cNvSpPr>
          <p:nvPr/>
        </p:nvSpPr>
        <p:spPr bwMode="auto">
          <a:xfrm>
            <a:off x="7162800" y="3886200"/>
            <a:ext cx="1439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для всех категорий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3733800" y="2133600"/>
            <a:ext cx="162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для инвалидов</a:t>
            </a:r>
          </a:p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по слуху</a:t>
            </a:r>
          </a:p>
        </p:txBody>
      </p:sp>
      <p:sp>
        <p:nvSpPr>
          <p:cNvPr id="53255" name="Text Box 13"/>
          <p:cNvSpPr txBox="1">
            <a:spLocks noChangeArrowheads="1"/>
          </p:cNvSpPr>
          <p:nvPr/>
        </p:nvSpPr>
        <p:spPr bwMode="auto">
          <a:xfrm>
            <a:off x="3733800" y="3733801"/>
            <a:ext cx="1625600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для инвалидов</a:t>
            </a:r>
          </a:p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по зрению</a:t>
            </a:r>
          </a:p>
          <a:p>
            <a:pPr eaLnBrk="1" hangingPunct="1"/>
            <a:endParaRPr lang="ru-RU" altLang="ru-RU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3256" name="Picture 16" descr="http://www.firmology.com/wp-content/uploads/2012/10/accessibility-sign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1"/>
            <a:ext cx="16462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8" descr="http://spc.okis.ru/file/spc/Sp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1"/>
            <a:ext cx="13954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905001"/>
            <a:ext cx="15033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23" descr="http://premier-press.ru/image/cache/data/INV.03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1" y="3429001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264" name="TextBox 3"/>
          <p:cNvSpPr txBox="1">
            <a:spLocks noChangeArrowheads="1"/>
          </p:cNvSpPr>
          <p:nvPr/>
        </p:nvSpPr>
        <p:spPr bwMode="auto">
          <a:xfrm>
            <a:off x="9248776" y="1125539"/>
            <a:ext cx="1395413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266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268" name="Прямоугольник 5"/>
          <p:cNvSpPr>
            <a:spLocks noChangeArrowheads="1"/>
          </p:cNvSpPr>
          <p:nvPr/>
        </p:nvSpPr>
        <p:spPr bwMode="auto">
          <a:xfrm>
            <a:off x="2098675" y="1012448"/>
            <a:ext cx="67929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Знаковые средства отображения информации (предупреждающие знаки, таблички и наклейки, программы мероприятий и пр.). </a:t>
            </a:r>
            <a:r>
              <a:rPr lang="ru-RU" altLang="ru-RU" sz="13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Размещаются при входе в учебные заведения и в учебные помещения для демонстрации доступности объекта. </a:t>
            </a:r>
          </a:p>
        </p:txBody>
      </p:sp>
      <p:pic>
        <p:nvPicPr>
          <p:cNvPr id="53269" name="Picture 22" descr="http://www.semiver.com/upload/G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1" y="5105401"/>
            <a:ext cx="688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4" descr="http://www.semiver.com/upload/G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1" y="5105401"/>
            <a:ext cx="6556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6" descr="G 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1" y="5105401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8" descr="http://www.semiver.com/upload/2_G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943601"/>
            <a:ext cx="6651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30" descr="http://www.semiver.com/upload/G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5181601"/>
            <a:ext cx="68103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34" descr="http://www.semiver.com/upload/G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1" y="5943601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Picture 36" descr="http://www.semiver.com/upload/G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5943601"/>
            <a:ext cx="7445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6" name="Rectangle 9"/>
          <p:cNvSpPr>
            <a:spLocks noChangeArrowheads="1"/>
          </p:cNvSpPr>
          <p:nvPr/>
        </p:nvSpPr>
        <p:spPr bwMode="auto">
          <a:xfrm>
            <a:off x="1524000" y="5334001"/>
            <a:ext cx="4419600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Предупреждающие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знаки</a:t>
            </a:r>
          </a:p>
        </p:txBody>
      </p:sp>
    </p:spTree>
    <p:extLst>
      <p:ext uri="{BB962C8B-B14F-4D97-AF65-F5344CB8AC3E}">
        <p14:creationId xmlns:p14="http://schemas.microsoft.com/office/powerpoint/2010/main" val="26487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2601" y="0"/>
            <a:ext cx="7305675" cy="769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2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РАБОЧЕЕ МЕСТО ДЛЯ РЕБЕНКА С НАРУШЕНИЕМ </a:t>
            </a:r>
          </a:p>
          <a:p>
            <a:pPr eaLnBrk="1" hangingPunct="1">
              <a:defRPr/>
            </a:pPr>
            <a:r>
              <a:rPr lang="ru-RU" sz="2200" b="1" dirty="0" err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ОПОРНО</a:t>
            </a:r>
            <a:r>
              <a:rPr lang="ru-RU" sz="22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– ДВИГАТЕЛЬНОГО АППАРАТА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729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sz="1200" b="1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187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50188" name="Прямоугольник 5"/>
          <p:cNvSpPr>
            <a:spLocks noChangeArrowheads="1"/>
          </p:cNvSpPr>
          <p:nvPr/>
        </p:nvSpPr>
        <p:spPr bwMode="auto">
          <a:xfrm>
            <a:off x="1676401" y="1219201"/>
            <a:ext cx="728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Учащиеся с нарушениями опорно-двигательных функций и </a:t>
            </a:r>
            <a:r>
              <a:rPr lang="ru-RU" altLang="ru-RU" sz="1200" b="1" dirty="0" err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маломобильные</a:t>
            </a:r>
            <a:r>
              <a:rPr lang="ru-RU" altLang="ru-RU" sz="12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группы учащихся 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нуждаются в специальной мебели, которая позволит правильно и комфортно расположиться ребенку на рабочем месте.</a:t>
            </a:r>
            <a:endParaRPr lang="ru-RU" alt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89" name="Picture 19" descr="D:\Общая\ДОСТУПНАЯ СРЕДА. ИНКЛЮЗИЯ\Мебель\115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2133601"/>
            <a:ext cx="2016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20" descr="D:\Общая\ДОСТУПНАЯ СРЕДА. ИНКЛЮЗИЯ\Мебель\%20001~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981201"/>
            <a:ext cx="1967059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23"/>
          <p:cNvSpPr>
            <a:spLocks noChangeArrowheads="1"/>
          </p:cNvSpPr>
          <p:nvPr/>
        </p:nvSpPr>
        <p:spPr bwMode="auto">
          <a:xfrm>
            <a:off x="4648200" y="4343401"/>
            <a:ext cx="425291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b="1" u="sng" dirty="0">
                <a:latin typeface="Tahoma" pitchFamily="34" charset="0"/>
                <a:ea typeface="Calibri" pitchFamily="34" charset="0"/>
                <a:cs typeface="Tahoma" pitchFamily="34" charset="0"/>
              </a:rPr>
              <a:t>Варианты специализированной мебели: </a:t>
            </a:r>
          </a:p>
          <a:p>
            <a:pPr algn="just"/>
            <a:r>
              <a:rPr lang="ru-RU" altLang="ru-RU" sz="1200" dirty="0">
                <a:latin typeface="Tahoma" pitchFamily="34" charset="0"/>
                <a:ea typeface="Calibri" pitchFamily="34" charset="0"/>
                <a:cs typeface="Tahoma" pitchFamily="34" charset="0"/>
              </a:rPr>
              <a:t>Детский ортопедический стул, Подставка для ног, Абдуктор, Дополнительная опора,</a:t>
            </a:r>
          </a:p>
          <a:p>
            <a:pPr algn="just"/>
            <a:r>
              <a:rPr lang="ru-RU" altLang="ru-RU" sz="1200" dirty="0">
                <a:latin typeface="Tahoma" pitchFamily="34" charset="0"/>
                <a:ea typeface="Calibri" pitchFamily="34" charset="0"/>
                <a:cs typeface="Tahoma" pitchFamily="34" charset="0"/>
              </a:rPr>
              <a:t>Парта с боковой и задней приставкой</a:t>
            </a:r>
          </a:p>
        </p:txBody>
      </p:sp>
      <p:pic>
        <p:nvPicPr>
          <p:cNvPr id="50192" name="Picture 16" descr="\\Design-1\Общая\Ира инклюзия\мебель (Мелкий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057400"/>
            <a:ext cx="305620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92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351" name="TextBox 3"/>
          <p:cNvSpPr txBox="1">
            <a:spLocks noChangeArrowheads="1"/>
          </p:cNvSpPr>
          <p:nvPr/>
        </p:nvSpPr>
        <p:spPr bwMode="auto">
          <a:xfrm>
            <a:off x="9248776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Холл / Фойе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354" name="Прямоугольник 26"/>
          <p:cNvSpPr>
            <a:spLocks noChangeArrowheads="1"/>
          </p:cNvSpPr>
          <p:nvPr/>
        </p:nvSpPr>
        <p:spPr bwMode="auto">
          <a:xfrm>
            <a:off x="1828800" y="1066800"/>
            <a:ext cx="7372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Позволяет учащимся преодолевать лестницы и препятствия на инвалидных креслах</a:t>
            </a:r>
          </a:p>
        </p:txBody>
      </p:sp>
      <p:pic>
        <p:nvPicPr>
          <p:cNvPr id="57355" name="Picture 12" descr="image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1"/>
            <a:ext cx="25273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905001" y="152401"/>
            <a:ext cx="1806575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ПАНДУСЫ</a:t>
            </a: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2667001" y="3962401"/>
            <a:ext cx="227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Стационарный пандус</a:t>
            </a:r>
          </a:p>
        </p:txBody>
      </p:sp>
      <p:pic>
        <p:nvPicPr>
          <p:cNvPr id="573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267201"/>
            <a:ext cx="2565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3352801" y="6324601"/>
            <a:ext cx="18065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Откидной пандус</a:t>
            </a:r>
          </a:p>
        </p:txBody>
      </p:sp>
      <p:pic>
        <p:nvPicPr>
          <p:cNvPr id="57360" name="Picture 13" descr="photopandus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4267201"/>
            <a:ext cx="2543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5410201" y="6248401"/>
            <a:ext cx="33559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Пандус для преодоления порогов</a:t>
            </a:r>
          </a:p>
        </p:txBody>
      </p:sp>
      <p:sp>
        <p:nvSpPr>
          <p:cNvPr id="57362" name="Text Box 14"/>
          <p:cNvSpPr txBox="1">
            <a:spLocks noChangeArrowheads="1"/>
          </p:cNvSpPr>
          <p:nvPr/>
        </p:nvSpPr>
        <p:spPr bwMode="auto">
          <a:xfrm>
            <a:off x="5410200" y="3886201"/>
            <a:ext cx="3913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Телескопический (переносной)  пандус</a:t>
            </a:r>
          </a:p>
        </p:txBody>
      </p:sp>
      <p:pic>
        <p:nvPicPr>
          <p:cNvPr id="57363" name="Picture 6" descr="Пандус раздвижн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47800"/>
            <a:ext cx="293528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4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1221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399" name="TextBox 3"/>
          <p:cNvSpPr txBox="1">
            <a:spLocks noChangeArrowheads="1"/>
          </p:cNvSpPr>
          <p:nvPr/>
        </p:nvSpPr>
        <p:spPr bwMode="auto">
          <a:xfrm>
            <a:off x="9248776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402" name="Прямоугольник 26"/>
          <p:cNvSpPr>
            <a:spLocks noChangeArrowheads="1"/>
          </p:cNvSpPr>
          <p:nvPr/>
        </p:nvSpPr>
        <p:spPr bwMode="auto">
          <a:xfrm>
            <a:off x="1828800" y="1066801"/>
            <a:ext cx="7270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ED145A"/>
              </a:buClr>
            </a:pPr>
            <a:r>
              <a:rPr lang="ru-RU" altLang="ru-RU" sz="1300" dirty="0">
                <a:latin typeface="Tahoma" pitchFamily="34" charset="0"/>
                <a:cs typeface="Tahoma" pitchFamily="34" charset="0"/>
              </a:rPr>
              <a:t>Служат для опоры во время передвижения или выполнения действий учащимися с ограниченными возможностями. Это касается как инвалидов по зрению, так и людей с нарушениями функций опорно-двигательного аппарата. Поручни обеспечивают необходимую поддержку и опору при ходьбе, стоянии и сидении. </a:t>
            </a:r>
            <a:endParaRPr lang="ru-RU" altLang="ru-RU" sz="13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057401" y="228600"/>
            <a:ext cx="56737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ПОРУЧНИ</a:t>
            </a:r>
          </a:p>
        </p:txBody>
      </p:sp>
      <p:pic>
        <p:nvPicPr>
          <p:cNvPr id="59404" name="Picture 12" descr="Поручни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2209801"/>
            <a:ext cx="22447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5" name="Text Box 19"/>
          <p:cNvSpPr txBox="1">
            <a:spLocks noChangeArrowheads="1"/>
          </p:cNvSpPr>
          <p:nvPr/>
        </p:nvSpPr>
        <p:spPr bwMode="auto">
          <a:xfrm>
            <a:off x="1981201" y="4724401"/>
            <a:ext cx="43783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 dirty="0">
                <a:latin typeface="Tahoma" pitchFamily="34" charset="0"/>
                <a:cs typeface="Tahoma" pitchFamily="34" charset="0"/>
              </a:rPr>
              <a:t>Поручни полированные из нержавеющей стали</a:t>
            </a:r>
          </a:p>
        </p:txBody>
      </p:sp>
      <p:pic>
        <p:nvPicPr>
          <p:cNvPr id="59406" name="Picture 16" descr="Поручни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2133601"/>
            <a:ext cx="226853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7" name="Text Box 18"/>
          <p:cNvSpPr txBox="1">
            <a:spLocks noChangeArrowheads="1"/>
          </p:cNvSpPr>
          <p:nvPr/>
        </p:nvSpPr>
        <p:spPr bwMode="auto">
          <a:xfrm>
            <a:off x="6324600" y="4648200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 dirty="0">
                <a:latin typeface="Tahoma" pitchFamily="34" charset="0"/>
                <a:cs typeface="Tahoma" pitchFamily="34" charset="0"/>
              </a:rPr>
              <a:t>Поручни с антибактериальным покрытием</a:t>
            </a:r>
          </a:p>
        </p:txBody>
      </p:sp>
      <p:pic>
        <p:nvPicPr>
          <p:cNvPr id="594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2209800"/>
            <a:ext cx="16176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105401"/>
            <a:ext cx="3022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0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59411" name="Picture 20" descr="D:\Общая\ДОСТУПНАЯ СРЕДА. ИНКЛЮЗИЯ\Школа инклюзия\IMG_3277 (Мелкий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10540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9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700212" y="0"/>
            <a:ext cx="8967788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КОМПЛЕКС ОБОРУДОВАНИЯ ДЛЯ ОБУЧЕНИЯ УЧАЩИХСЯ </a:t>
            </a:r>
            <a:b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 НАРУШЕННОЙ ФУНКЦИЕЙ СЛУХА</a:t>
            </a:r>
          </a:p>
        </p:txBody>
      </p:sp>
      <p:pic>
        <p:nvPicPr>
          <p:cNvPr id="26632" name="Picture 18" descr="http://www.horsluh.ru/upload/Dynamic_SoundField_teacher_with_whole_system_worl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1"/>
            <a:ext cx="23685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 descr="http://www.smartaids.ru/upload/medialibrary/eff/eff275efb22c49a65ff85400443092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1447800"/>
            <a:ext cx="5819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8138" y="1052514"/>
            <a:ext cx="7561262" cy="384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9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ИНТЕРАКТИВНАЯ КОМПЬЮТЕРНАЯ ДОСКА с ПРОЕКТОРОМ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09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11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51212" name="Прямоугольник 5"/>
          <p:cNvSpPr>
            <a:spLocks noChangeArrowheads="1"/>
          </p:cNvSpPr>
          <p:nvPr/>
        </p:nvSpPr>
        <p:spPr bwMode="auto">
          <a:xfrm>
            <a:off x="1774826" y="1423988"/>
            <a:ext cx="7273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Выполняет широкий круг задач при совместном обучении учащихся с разными возможностями здоровья в качестве многофункциональной рабочей поверхности общего пользования:</a:t>
            </a:r>
          </a:p>
          <a:p>
            <a:pPr algn="just" eaLnBrk="1" hangingPunct="1">
              <a:buFont typeface="Franklin Gothic Medium" pitchFamily="34" charset="0"/>
              <a:buAutoNum type="arabicPeriod"/>
            </a:pPr>
            <a:endParaRPr lang="ru-RU" altLang="ru-RU" sz="12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Franklin Gothic Medium" pitchFamily="34" charset="0"/>
              <a:buAutoNum type="arabicPeriod"/>
            </a:pPr>
            <a:r>
              <a:rPr lang="ru-RU" altLang="ru-RU" sz="1200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Изображение на экран передается с проектора, </a:t>
            </a:r>
            <a:r>
              <a:rPr lang="ru-RU" altLang="ru-RU" sz="12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преподаватель может использовать доску для демонстрации разнообразных обучающих материалов с компьютера </a:t>
            </a:r>
            <a:r>
              <a:rPr lang="ru-RU" altLang="ru-RU" sz="1200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(как обычная система “компьютер - проектор – доска”). </a:t>
            </a:r>
          </a:p>
          <a:p>
            <a:pPr algn="just" eaLnBrk="1" hangingPunct="1">
              <a:buFont typeface="Franklin Gothic Medium" pitchFamily="34" charset="0"/>
              <a:buAutoNum type="arabicPeriod"/>
            </a:pPr>
            <a:endParaRPr lang="ru-RU" altLang="ru-RU" sz="12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Franklin Gothic Medium" pitchFamily="34" charset="0"/>
              <a:buAutoNum type="arabicPeriod"/>
            </a:pPr>
            <a:r>
              <a:rPr lang="ru-RU" altLang="ru-RU" sz="1200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!! Но в отличие от обычного экрана под поверхностью интерактивной доски находится специальный слой, воспринимающий прикосновения и передвижения специального маркера-стилуса или пальца. В итоге </a:t>
            </a:r>
            <a:r>
              <a:rPr lang="ru-RU" altLang="ru-RU" sz="12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доска обеспечивает возможность работать на экране, как на современном сенсорном телефоне или планшете   - писать, рисовать, выполнять упражнения, управлять программами, переключать материалы</a:t>
            </a:r>
            <a:r>
              <a:rPr lang="ru-RU" altLang="ru-RU" sz="1200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. Это удобный и современный инструмент! </a:t>
            </a:r>
          </a:p>
          <a:p>
            <a:pPr algn="just" eaLnBrk="1" hangingPunct="1">
              <a:buFont typeface="Franklin Gothic Medium" pitchFamily="34" charset="0"/>
              <a:buAutoNum type="arabicPeriod"/>
            </a:pPr>
            <a:endParaRPr lang="ru-RU" altLang="ru-RU" sz="12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Franklin Gothic Medium" pitchFamily="34" charset="0"/>
              <a:buAutoNum type="arabicPeriod"/>
            </a:pPr>
            <a:r>
              <a:rPr lang="ru-RU" altLang="ru-RU" sz="1200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Доска позволяет рисовать на экране и обычными сухостираемыми маркерами.</a:t>
            </a:r>
          </a:p>
          <a:p>
            <a:pPr algn="just" eaLnBrk="1" hangingPunct="1">
              <a:buFont typeface="Franklin Gothic Medium" pitchFamily="34" charset="0"/>
              <a:buAutoNum type="arabicPeriod"/>
            </a:pPr>
            <a:endParaRPr lang="ru-RU" altLang="ru-RU" sz="12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4400551"/>
            <a:ext cx="35941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4" y="4400551"/>
            <a:ext cx="36909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3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31950" y="1095375"/>
            <a:ext cx="2457450" cy="4778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FM-</a:t>
            </a:r>
            <a:r>
              <a:rPr lang="ru-RU" sz="25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СИСТЕМЫ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680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682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28683" name="Прямоугольник 5"/>
          <p:cNvSpPr>
            <a:spLocks noChangeArrowheads="1"/>
          </p:cNvSpPr>
          <p:nvPr/>
        </p:nvSpPr>
        <p:spPr bwMode="auto">
          <a:xfrm>
            <a:off x="1689101" y="2657476"/>
            <a:ext cx="3902075" cy="3724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FM-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системы передают звук (например, голос преподавателя) с микрофона непосредственно на динамики слуховых аппаратов слабослышащих учащихся, что позволяет им обучаться совместно  с нормально слышащими учащимися.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ru-RU" altLang="ru-RU" sz="12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FM-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система состоит из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передатчика и приемника. Звук с микрофона преподавателя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поступает на миниатюрный 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FM-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передатчик, который транслирует радиосигнал на 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FM-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приемник учащегося. Далее сигнал передается на слуховой аппарат учащегося посредств индукционной петли. Все современные слуховые аппараты оборудованы режимом приема такого индукционного сигнала с 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FM-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систем, слабослышащим учащимся достаточно просто переключить свои слуховые аппараты в режим приема такого сигнала (режимы 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или 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ru-RU" altLang="ru-RU" sz="12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84" name="Picture 21" descr="http://www.oticon.com.ru/~asset/cache.ashx?id=10544&amp;type=4&amp;format=web&amp;w=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054100"/>
            <a:ext cx="4976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Прямоугольник 5"/>
          <p:cNvSpPr>
            <a:spLocks noChangeArrowheads="1"/>
          </p:cNvSpPr>
          <p:nvPr/>
        </p:nvSpPr>
        <p:spPr bwMode="auto">
          <a:xfrm>
            <a:off x="5808664" y="2651126"/>
            <a:ext cx="3311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Преподаватель имеет возможность свободно перемещаться по классу или аудитории, не напрягать голосовые связки, индивидуально работать со слабослышащими учащимися.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Система автоматически регулирует громкость голоса преподавателя до выбранного учащимся оптимального уровня. </a:t>
            </a:r>
          </a:p>
        </p:txBody>
      </p:sp>
      <p:sp>
        <p:nvSpPr>
          <p:cNvPr id="28686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8687" name="Text Box 12"/>
          <p:cNvSpPr txBox="1">
            <a:spLocks noChangeArrowheads="1"/>
          </p:cNvSpPr>
          <p:nvPr/>
        </p:nvSpPr>
        <p:spPr bwMode="auto">
          <a:xfrm>
            <a:off x="5721350" y="6130926"/>
            <a:ext cx="3543300" cy="538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Индивидуальные </a:t>
            </a:r>
            <a:r>
              <a:rPr lang="en-US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FM-c</a:t>
            </a:r>
            <a:r>
              <a:rPr lang="ru-RU" altLang="ru-RU" sz="1600" b="1" dirty="0" err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истемы</a:t>
            </a:r>
            <a:endParaRPr lang="ru-RU" altLang="ru-RU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altLang="ru-RU" sz="13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(отдельные приемники </a:t>
            </a:r>
            <a:r>
              <a:rPr lang="ru-RU" altLang="ru-RU" sz="1300" b="1" dirty="0" err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радиокласса</a:t>
            </a:r>
            <a:r>
              <a:rPr lang="ru-RU" altLang="ru-RU" sz="13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28688" name="Picture 23" descr="http://www.oorakel.nl/plaatjes/hulpmiddelen/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6" y="4375151"/>
            <a:ext cx="16224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6" descr="http://www.radugazvukov.ru/upload/iblock/098/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4364" y="4437063"/>
            <a:ext cx="18446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7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09801" y="228600"/>
            <a:ext cx="2568575" cy="4778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5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РАДИОКЛАСС </a:t>
            </a:r>
            <a:endParaRPr lang="en-US" sz="2500" b="1" dirty="0">
              <a:solidFill>
                <a:srgbClr val="4F61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704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706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29707" name="Прямоугольник 5"/>
          <p:cNvSpPr>
            <a:spLocks noChangeArrowheads="1"/>
          </p:cNvSpPr>
          <p:nvPr/>
        </p:nvSpPr>
        <p:spPr bwMode="auto">
          <a:xfrm>
            <a:off x="1644650" y="1080256"/>
            <a:ext cx="3182938" cy="56015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Если в классе или аудитории используется несколько 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FM-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приемников, то такой набор называется 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ru-RU" altLang="ru-RU" sz="1300" dirty="0" err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Радиокласс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13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altLang="ru-RU" sz="13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Использование </a:t>
            </a:r>
            <a:r>
              <a:rPr lang="ru-RU" altLang="ru-RU" sz="1300" b="1" i="1" dirty="0" err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радиокласса</a:t>
            </a:r>
            <a:r>
              <a:rPr lang="ru-RU" altLang="ru-RU" sz="13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позволяет создать в любом учебном помещении условия комфортного обучения учащихся с разными возможностями по слуху.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Более того, все 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FM-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приемники имеют 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гнездо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для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обычных наушников, и такие системы могут использоваться в том числе учащимися без нарушений по слуху в больших аудиториях, а также при реализации специальных задач – например, синхронного перевода.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altLang="ru-RU" sz="1300" b="1" i="1" dirty="0" err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Радиоклассы</a:t>
            </a:r>
            <a:r>
              <a:rPr lang="ru-RU" altLang="ru-RU" sz="13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могут использоваться и при проведении культурных, экскурсионных</a:t>
            </a:r>
            <a:r>
              <a:rPr lang="en-US" altLang="ru-RU" sz="13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altLang="ru-RU" sz="13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спортивных мероприятий, что позволяет слабослышащим учащимся быть полостью вовлеченными в  общественную жизнь учебного заведения.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ru-RU" altLang="ru-RU" sz="13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08" name="Picture 2" descr="Сонет РС - беспроводной радио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6" y="4221163"/>
            <a:ext cx="20621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4" descr="http://www.radugazvukov.ru/upload/iblock/9e7/fm_son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4" y="4324351"/>
            <a:ext cx="81438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 Box 12"/>
          <p:cNvSpPr txBox="1">
            <a:spLocks noChangeArrowheads="1"/>
          </p:cNvSpPr>
          <p:nvPr/>
        </p:nvSpPr>
        <p:spPr bwMode="auto">
          <a:xfrm>
            <a:off x="6556375" y="5937251"/>
            <a:ext cx="2592388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 err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Радиокласс</a:t>
            </a:r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СОНЕТ</a:t>
            </a:r>
            <a:r>
              <a:rPr lang="en-US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3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(комплект в сборе)</a:t>
            </a:r>
          </a:p>
          <a:p>
            <a:pPr eaLnBrk="1" hangingPunct="1"/>
            <a:endParaRPr lang="ru-RU" altLang="ru-RU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11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pic>
        <p:nvPicPr>
          <p:cNvPr id="2971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726" y="1139826"/>
            <a:ext cx="408781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0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лиц (обучающихся) с ограниченными возможностями здоровья: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 (глухие; слабослышащие; позднооглохшие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(незрячие; слабовидящие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функций опорно-двигательного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эмоционально-волевой сферы (с нарушениями аутистического спектра);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задержкой психического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тяжелыми нарушениями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сложными недостатками развития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84" y="4361763"/>
            <a:ext cx="3469183" cy="14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1" y="228600"/>
            <a:ext cx="53943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СУРДОЛОГОПЕДИЧЕСКИЕ ТРЕНАЖЁРЫ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801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803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19468" name="Прямоугольник 5"/>
          <p:cNvSpPr>
            <a:spLocks noChangeArrowheads="1"/>
          </p:cNvSpPr>
          <p:nvPr/>
        </p:nvSpPr>
        <p:spPr bwMode="auto">
          <a:xfrm>
            <a:off x="1905000" y="1219200"/>
            <a:ext cx="6913562" cy="2540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dirty="0">
                <a:latin typeface="Arial" charset="0"/>
                <a:cs typeface="Arial" charset="0"/>
              </a:rPr>
              <a:t>Представляют собой </a:t>
            </a:r>
            <a:r>
              <a:rPr lang="ru-RU" sz="1200" b="1" dirty="0">
                <a:latin typeface="Arial" charset="0"/>
                <a:cs typeface="Arial" charset="0"/>
              </a:rPr>
              <a:t>комплексные программы по коррекции </a:t>
            </a:r>
            <a:r>
              <a:rPr lang="ru-RU" sz="1200" dirty="0">
                <a:latin typeface="Arial" charset="0"/>
                <a:cs typeface="Arial" charset="0"/>
              </a:rPr>
              <a:t>разных сторон </a:t>
            </a:r>
            <a:r>
              <a:rPr lang="ru-RU" sz="1200" b="1" dirty="0">
                <a:latin typeface="Arial" charset="0"/>
                <a:cs typeface="Arial" charset="0"/>
              </a:rPr>
              <a:t>устной и письменной речи</a:t>
            </a:r>
            <a:r>
              <a:rPr lang="ru-RU" sz="1200" dirty="0">
                <a:latin typeface="Arial" charset="0"/>
                <a:cs typeface="Arial" charset="0"/>
              </a:rPr>
              <a:t> детей.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b="1" dirty="0">
                <a:latin typeface="Arial" charset="0"/>
                <a:cs typeface="Arial" charset="0"/>
              </a:rPr>
              <a:t>Позволяют</a:t>
            </a:r>
            <a:r>
              <a:rPr lang="ru-RU" sz="1200" dirty="0">
                <a:latin typeface="Arial" charset="0"/>
                <a:cs typeface="Arial" charset="0"/>
              </a:rPr>
              <a:t> работать с любыми речевыми единицами от звука до текста, </a:t>
            </a:r>
            <a:r>
              <a:rPr lang="ru-RU" sz="1200" b="1" dirty="0">
                <a:latin typeface="Arial" charset="0"/>
                <a:cs typeface="Arial" charset="0"/>
              </a:rPr>
              <a:t>решать разнообразные задачи: </a:t>
            </a:r>
          </a:p>
          <a:p>
            <a:pPr indent="358775" algn="just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charset="0"/>
                <a:cs typeface="Arial" charset="0"/>
              </a:rPr>
              <a:t>коррекция речевого дыхания и голоса</a:t>
            </a:r>
          </a:p>
          <a:p>
            <a:pPr indent="358775" algn="just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charset="0"/>
                <a:cs typeface="Arial" charset="0"/>
              </a:rPr>
              <a:t>развитие лексико-грамматической стороны речи</a:t>
            </a:r>
          </a:p>
          <a:p>
            <a:pPr indent="358775" algn="just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charset="0"/>
                <a:cs typeface="Arial" charset="0"/>
              </a:rPr>
              <a:t>внесение игровых моментов в процесс коррекции речевых нарушений</a:t>
            </a:r>
          </a:p>
          <a:p>
            <a:pPr indent="358775" algn="just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charset="0"/>
                <a:cs typeface="Arial" charset="0"/>
              </a:rPr>
              <a:t>многократное дублирование необходимого типа упражнений и речевого материала</a:t>
            </a:r>
          </a:p>
          <a:p>
            <a:pPr indent="358775" algn="just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charset="0"/>
                <a:cs typeface="Arial" charset="0"/>
              </a:rPr>
              <a:t>использование различных </a:t>
            </a:r>
            <a:r>
              <a:rPr lang="ru-RU" sz="1200" dirty="0" err="1">
                <a:latin typeface="Arial" charset="0"/>
                <a:cs typeface="Arial" charset="0"/>
              </a:rPr>
              <a:t>стимульных</a:t>
            </a:r>
            <a:r>
              <a:rPr lang="ru-RU" sz="1200" dirty="0">
                <a:latin typeface="Arial" charset="0"/>
                <a:cs typeface="Arial" charset="0"/>
              </a:rPr>
              <a:t> материалов (картинки, буквы, слоги, слова, предложения, звучащую речь)</a:t>
            </a:r>
          </a:p>
          <a:p>
            <a:pPr indent="358775" algn="just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charset="0"/>
                <a:cs typeface="Arial" charset="0"/>
              </a:rPr>
              <a:t>работа на разных уровнях сложности в зависимости от возможностей ученика</a:t>
            </a:r>
          </a:p>
          <a:p>
            <a:pPr indent="358775" algn="just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charset="0"/>
                <a:cs typeface="Arial" charset="0"/>
              </a:rPr>
              <a:t>коррекция восприятия, внимания, памяти</a:t>
            </a:r>
            <a:endParaRPr lang="ru-RU" sz="1200" b="1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805" name="Picture 2" descr="http://delfam.ru/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1" y="5029201"/>
            <a:ext cx="22320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992314" y="4005263"/>
            <a:ext cx="6313487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Инсталляционный комплект включает в себя:</a:t>
            </a:r>
          </a:p>
          <a:p>
            <a:pPr indent="358775">
              <a:lnSpc>
                <a:spcPct val="150000"/>
              </a:lnSpc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блок обработки сигнала</a:t>
            </a: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Микрофон</a:t>
            </a: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основную программу и программы работы со словарями</a:t>
            </a: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подробное текстовое практическое руководство с описанием </a:t>
            </a: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приемов работы и методикой по проведению индивидуальных и групповых занятий</a:t>
            </a: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indent="358775">
              <a:buClr>
                <a:srgbClr val="ED145A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3807" name="Picture 4" descr="http://delfam.ru/hipp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5486400"/>
            <a:ext cx="1152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6" descr="http://delfam.ru/loc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5486401"/>
            <a:ext cx="115252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8" descr="http://delfam.ru/buk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486401"/>
            <a:ext cx="1176338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0" descr="http://delfam.ru/predlozhe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1" y="5486401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1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 descr="Со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813" y="3295650"/>
            <a:ext cx="39243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304801"/>
            <a:ext cx="4445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Слухоречевые тренажёры</a:t>
            </a:r>
            <a:endParaRPr lang="ru-RU" dirty="0">
              <a:solidFill>
                <a:srgbClr val="4F61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6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8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34829" name="Прямоугольник 5"/>
          <p:cNvSpPr>
            <a:spLocks noChangeArrowheads="1"/>
          </p:cNvSpPr>
          <p:nvPr/>
        </p:nvSpPr>
        <p:spPr bwMode="auto">
          <a:xfrm>
            <a:off x="2135188" y="1557339"/>
            <a:ext cx="66976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Предназначены для прове­дении индивидуальных занятий по развитию слухового восприятия, отработки ритмико-интонационной речи в кор­рек­ционной работе с детьми, имеющими различ­ную степень потери слуха. Используются в коррекционных учебных заведениях, а также в учебных заведениях, реализующих систему инклюзивного образования. </a:t>
            </a:r>
          </a:p>
          <a:p>
            <a:pPr algn="just" eaLnBrk="1" hangingPunct="1"/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Включает в себя специализированный звукоусилитель, к которому подключены наушники высокой мощности. Оборудование вырабатывает глубокий и качественный звук, что является незаменимым при </a:t>
            </a:r>
            <a:r>
              <a:rPr lang="ru-RU" altLang="ru-RU" sz="1200" dirty="0" err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аудиотренировке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детей с нарушениями слуха.</a:t>
            </a:r>
          </a:p>
        </p:txBody>
      </p:sp>
      <p:sp>
        <p:nvSpPr>
          <p:cNvPr id="34830" name="Text Box 12"/>
          <p:cNvSpPr txBox="1">
            <a:spLocks noChangeArrowheads="1"/>
          </p:cNvSpPr>
          <p:nvPr/>
        </p:nvSpPr>
        <p:spPr bwMode="auto">
          <a:xfrm>
            <a:off x="2279650" y="6149976"/>
            <a:ext cx="65532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СЛУХОРЕЧЕВЫЕ ТРЕНАЖЕРЫ «СОЛО-01» и «СОЛО-01В»</a:t>
            </a:r>
            <a:endParaRPr lang="en-US" altLang="ru-RU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31" name="Прямоугольник 5"/>
          <p:cNvSpPr>
            <a:spLocks noChangeArrowheads="1"/>
          </p:cNvSpPr>
          <p:nvPr/>
        </p:nvSpPr>
        <p:spPr bwMode="auto">
          <a:xfrm>
            <a:off x="2238375" y="3500439"/>
            <a:ext cx="3132138" cy="2739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помогает осмыслить и понять каждое сказанное слово;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помогает слышать свой голос, развивать свою речь, общаться с педагогом с большим пониманием и уверенностью;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имеет высокое качество звука, позволяет учащимся регулировать свой голос;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altLang="ru-RU" sz="12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altLang="ru-RU" sz="12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60800"/>
            <a:ext cx="40957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4520" name="TextBox 3"/>
          <p:cNvSpPr txBox="1">
            <a:spLocks noChangeArrowheads="1"/>
          </p:cNvSpPr>
          <p:nvPr/>
        </p:nvSpPr>
        <p:spPr bwMode="auto">
          <a:xfrm>
            <a:off x="9248776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4523" name="Прямоугольник 26"/>
          <p:cNvSpPr>
            <a:spLocks noChangeArrowheads="1"/>
          </p:cNvSpPr>
          <p:nvPr/>
        </p:nvSpPr>
        <p:spPr bwMode="auto">
          <a:xfrm>
            <a:off x="1905000" y="1143001"/>
            <a:ext cx="691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ED145A"/>
              </a:buClr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Бегущая строка позволяет учащимся и посетителям учебных заведений с нарушениями слуха оперативно получать информацию визуальным способом</a:t>
            </a:r>
          </a:p>
          <a:p>
            <a:pPr marL="742950" lvl="1" indent="-285750">
              <a:buClr>
                <a:srgbClr val="ED145A"/>
              </a:buClr>
              <a:buFont typeface="Wingdings" pitchFamily="2" charset="2"/>
              <a:buChar char="ü"/>
            </a:pPr>
            <a:endParaRPr lang="ru-RU" altLang="ru-RU" sz="500" dirty="0">
              <a:solidFill>
                <a:srgbClr val="404040"/>
              </a:solidFill>
              <a:latin typeface="PF Bulletin Sans Pro Light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981201" y="152400"/>
            <a:ext cx="615473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БЕГУЩАЯ СТРОКА</a:t>
            </a:r>
          </a:p>
        </p:txBody>
      </p:sp>
      <p:pic>
        <p:nvPicPr>
          <p:cNvPr id="64525" name="Picture 8" descr="Бегущая стро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4391026"/>
            <a:ext cx="34163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7" descr="Бегущая строк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724376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775" y="3429001"/>
            <a:ext cx="2516188" cy="10398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883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985964" y="5437188"/>
            <a:ext cx="8213725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КОМПЛЕКС ОБОРУДОВАНИЯ ОБУЧЕНИЯ УЧАЩИХСЯ </a:t>
            </a:r>
            <a:b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 НАРУШЕННОЙ ФУНКЦИЕЙ ЗРЕНИЯ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24776" y="149226"/>
            <a:ext cx="2835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ПРОБЛЕМАТИКА</a:t>
            </a:r>
          </a:p>
        </p:txBody>
      </p:sp>
      <p:pic>
        <p:nvPicPr>
          <p:cNvPr id="3687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9" y="1138238"/>
            <a:ext cx="6408737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8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0" y="908050"/>
            <a:ext cx="17351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31623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ТАКТИЛЬНАЯ ПЛИТКА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305" name="TextBox 3"/>
          <p:cNvSpPr txBox="1">
            <a:spLocks noChangeArrowheads="1"/>
          </p:cNvSpPr>
          <p:nvPr/>
        </p:nvSpPr>
        <p:spPr bwMode="auto">
          <a:xfrm>
            <a:off x="9248776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308" name="Прямоугольник 4"/>
          <p:cNvSpPr>
            <a:spLocks noChangeArrowheads="1"/>
          </p:cNvSpPr>
          <p:nvPr/>
        </p:nvSpPr>
        <p:spPr bwMode="auto">
          <a:xfrm>
            <a:off x="1752601" y="1295400"/>
            <a:ext cx="52054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Позволяет слабовидящим учащимся получать информацию о направлении движения (на улице и в помещении учебного заведения), наличии препятствий (двери, дорога, ступени) </a:t>
            </a:r>
          </a:p>
        </p:txBody>
      </p:sp>
      <p:pic>
        <p:nvPicPr>
          <p:cNvPr id="55309" name="Picture 7" descr="Тактильная плитк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2657476"/>
            <a:ext cx="41386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Text Box 10"/>
          <p:cNvSpPr txBox="1">
            <a:spLocks noChangeArrowheads="1"/>
          </p:cNvSpPr>
          <p:nvPr/>
        </p:nvSpPr>
        <p:spPr bwMode="auto">
          <a:xfrm>
            <a:off x="2711450" y="5856289"/>
            <a:ext cx="1289050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На улице</a:t>
            </a:r>
          </a:p>
        </p:txBody>
      </p:sp>
      <p:sp>
        <p:nvSpPr>
          <p:cNvPr id="55311" name="Text Box 11"/>
          <p:cNvSpPr txBox="1">
            <a:spLocks noChangeArrowheads="1"/>
          </p:cNvSpPr>
          <p:nvPr/>
        </p:nvSpPr>
        <p:spPr bwMode="auto">
          <a:xfrm>
            <a:off x="6816726" y="5865814"/>
            <a:ext cx="18192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В помещении</a:t>
            </a:r>
          </a:p>
        </p:txBody>
      </p:sp>
      <p:sp>
        <p:nvSpPr>
          <p:cNvPr id="55312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5531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2657476"/>
            <a:ext cx="38306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70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safetyline.de/assets/images/verform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14801"/>
            <a:ext cx="273526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9" descr="http://www.basketfood.org/bpic/bigs/5285_haz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329" name="TextBox 3"/>
          <p:cNvSpPr txBox="1">
            <a:spLocks noChangeArrowheads="1"/>
          </p:cNvSpPr>
          <p:nvPr/>
        </p:nvSpPr>
        <p:spPr bwMode="auto">
          <a:xfrm>
            <a:off x="9248776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057400" y="228600"/>
            <a:ext cx="4984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ПРОТИВОСКОЛЬЗЯЩИЕ ПОКРЫТИЯ</a:t>
            </a:r>
          </a:p>
        </p:txBody>
      </p:sp>
      <p:sp>
        <p:nvSpPr>
          <p:cNvPr id="56333" name="Прямоугольник 25"/>
          <p:cNvSpPr>
            <a:spLocks noChangeArrowheads="1"/>
          </p:cNvSpPr>
          <p:nvPr/>
        </p:nvSpPr>
        <p:spPr bwMode="auto">
          <a:xfrm>
            <a:off x="1905001" y="1219200"/>
            <a:ext cx="70564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На прилегающей территории, на входе, в ряде случаев внутри здания (скользкий пол) устанавливаются противоскользящие покрытия на поверхности и ступени, предохраняющие учащихся от любых случаев падения / скольжения </a:t>
            </a:r>
          </a:p>
        </p:txBody>
      </p:sp>
      <p:pic>
        <p:nvPicPr>
          <p:cNvPr id="563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2209800"/>
            <a:ext cx="24082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563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539" y="4570413"/>
            <a:ext cx="290988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2471" name="TextBox 3"/>
          <p:cNvSpPr txBox="1">
            <a:spLocks noChangeArrowheads="1"/>
          </p:cNvSpPr>
          <p:nvPr/>
        </p:nvSpPr>
        <p:spPr bwMode="auto">
          <a:xfrm>
            <a:off x="9248776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2474" name="Прямоугольник 26"/>
          <p:cNvSpPr>
            <a:spLocks noChangeArrowheads="1"/>
          </p:cNvSpPr>
          <p:nvPr/>
        </p:nvSpPr>
        <p:spPr bwMode="auto">
          <a:xfrm>
            <a:off x="1752601" y="1143001"/>
            <a:ext cx="57578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ED145A"/>
              </a:buClr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Позволяет слабовидящим учащимся</a:t>
            </a:r>
            <a:r>
              <a:rPr lang="en-US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и посетителям получать информацию о наличии препятствий (контрастные круги на дверях, контрастные полосы на ступенях, и пр.)</a:t>
            </a:r>
          </a:p>
          <a:p>
            <a:pPr marL="742950" lvl="1" indent="-285750">
              <a:buClr>
                <a:srgbClr val="ED145A"/>
              </a:buClr>
              <a:buFont typeface="Wingdings" pitchFamily="2" charset="2"/>
              <a:buChar char="ü"/>
            </a:pPr>
            <a:endParaRPr lang="ru-RU" altLang="ru-RU" sz="500" dirty="0">
              <a:solidFill>
                <a:srgbClr val="404040"/>
              </a:solidFill>
              <a:latin typeface="PF Bulletin Sans Pro Light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752601" y="228600"/>
            <a:ext cx="615473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КОНТРАСТНАЯ МАРКИРОВКА</a:t>
            </a:r>
          </a:p>
        </p:txBody>
      </p:sp>
      <p:pic>
        <p:nvPicPr>
          <p:cNvPr id="62476" name="Picture 9" descr="Контрастные полос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6" y="1123951"/>
            <a:ext cx="119856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1" y="4429125"/>
            <a:ext cx="213836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8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62479" name="Picture 18" descr="D:\Общая\ДОСТУПНАЯ СРЕДА. ИНКЛЮЗИЯ\Школа инклюзия\IMG_3299 (Мелкий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4429125"/>
            <a:ext cx="1625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19" descr="D:\Общая\ДОСТУПНАЯ СРЕДА. ИНКЛЮЗИЯ\Школа инклюзия\IMG_3286 (Мелкий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3125" y="2500314"/>
            <a:ext cx="30368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Picture 20" descr="D:\Общая\ДОСТУПНАЯ СРЕДА. ИНКЛЮЗИЯ\Школа инклюзия\IMG_3272 (Мелкий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125" y="2286000"/>
            <a:ext cx="26431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3495" name="TextBox 3"/>
          <p:cNvSpPr txBox="1">
            <a:spLocks noChangeArrowheads="1"/>
          </p:cNvSpPr>
          <p:nvPr/>
        </p:nvSpPr>
        <p:spPr bwMode="auto">
          <a:xfrm>
            <a:off x="9248776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646238" y="1052513"/>
            <a:ext cx="7523162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2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ИНФОРМАЦИОННЫЕ ТАБЛИЧКИ, МНЕМОСХЕМЫ</a:t>
            </a:r>
          </a:p>
        </p:txBody>
      </p:sp>
      <p:sp>
        <p:nvSpPr>
          <p:cNvPr id="63499" name="Прямоугольник 4"/>
          <p:cNvSpPr>
            <a:spLocks noChangeArrowheads="1"/>
          </p:cNvSpPr>
          <p:nvPr/>
        </p:nvSpPr>
        <p:spPr bwMode="auto">
          <a:xfrm>
            <a:off x="1631950" y="3644900"/>
            <a:ext cx="3187700" cy="30931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3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Мнемосхема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 – тактильное табло, представляющее собой схему движения по кабинетам в учреждении. Все необходимые надписи выполнены в виде плоско-выпуклых элементов и дублируются шрифтом Брайля.  </a:t>
            </a:r>
          </a:p>
          <a:p>
            <a:pPr algn="just" eaLnBrk="1" hangingPunct="1"/>
            <a:endParaRPr lang="ru-RU" altLang="ru-RU" sz="1300" b="1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ru-RU" altLang="ru-RU" sz="13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Рельефные знаки и таблички </a:t>
            </a: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со шрифтом Брайля применяются как информационные указатели рядом с дверьми внутри здания, на дверях кабинетов. </a:t>
            </a:r>
          </a:p>
          <a:p>
            <a:pPr algn="just" eaLnBrk="1" hangingPunct="1"/>
            <a:endParaRPr lang="ru-RU" altLang="ru-RU" sz="13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ru-RU" altLang="ru-RU" sz="13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500" name="Прямоугольник 5"/>
          <p:cNvSpPr>
            <a:spLocks noChangeArrowheads="1"/>
          </p:cNvSpPr>
          <p:nvPr/>
        </p:nvSpPr>
        <p:spPr bwMode="auto">
          <a:xfrm>
            <a:off x="1631951" y="1649413"/>
            <a:ext cx="33321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ED145A"/>
              </a:buClr>
            </a:pPr>
            <a:r>
              <a:rPr lang="ru-RU" altLang="ru-RU" sz="13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Средства отображения информации, с помощью которых учащиеся и посетители с ограниченными возможностями здоровья получают информацию о доступности объектов, схемах перемещения, путях эвакуации и пр. </a:t>
            </a:r>
          </a:p>
        </p:txBody>
      </p:sp>
      <p:pic>
        <p:nvPicPr>
          <p:cNvPr id="635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264" y="4868864"/>
            <a:ext cx="4352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2" name="Text Box 5"/>
          <p:cNvSpPr txBox="1">
            <a:spLocks noChangeArrowheads="1"/>
          </p:cNvSpPr>
          <p:nvPr/>
        </p:nvSpPr>
        <p:spPr bwMode="auto">
          <a:xfrm>
            <a:off x="9147176" y="241301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6350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63" y="1482725"/>
            <a:ext cx="4051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62113" y="1095376"/>
            <a:ext cx="7561262" cy="4159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1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КОМПЬЮТЕРНЫЙ КОМПЛЕКС ДЛЯ СЛАБОВИДЯЩИХ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897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37900" name="Прямоугольник 5"/>
          <p:cNvSpPr>
            <a:spLocks noChangeArrowheads="1"/>
          </p:cNvSpPr>
          <p:nvPr/>
        </p:nvSpPr>
        <p:spPr bwMode="auto">
          <a:xfrm>
            <a:off x="1774826" y="1573214"/>
            <a:ext cx="366871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Комплекс представляет из себя учебное место для инвалида по зрению, обеспечивает возможность работы учащегося с графической, текстовой и печатной информацией  (например, учебные материалы, пособия). </a:t>
            </a:r>
            <a:endParaRPr lang="en-US" altLang="ru-RU" sz="12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Комплекс предоставляет учащемуся следующие основные возможности</a:t>
            </a:r>
            <a:r>
              <a:rPr lang="en-US" altLang="ru-RU" sz="12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altLang="ru-RU" sz="1200" b="1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901" name="Рисунок 19" descr="C:\Users\Ivanova\Documents\Optelec\Материалы с портала\Фото\TwinView_Lifestyle L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4" y="3197226"/>
            <a:ext cx="358933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Прямоугольник 5"/>
          <p:cNvSpPr>
            <a:spLocks noChangeArrowheads="1"/>
          </p:cNvSpPr>
          <p:nvPr/>
        </p:nvSpPr>
        <p:spPr bwMode="auto">
          <a:xfrm>
            <a:off x="5664200" y="1557339"/>
            <a:ext cx="345598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Комплекс включает в себя</a:t>
            </a:r>
            <a:r>
              <a:rPr lang="en-US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ПК</a:t>
            </a:r>
            <a:r>
              <a:rPr lang="en-US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видеоувеличитель, программное обеспечение экранного доступа, может комплектоваться синтезатором речи, 3</a:t>
            </a:r>
            <a:r>
              <a:rPr lang="en-US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ru-RU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принтером шрифтов Брайля, читающими устройствами, и пр.</a:t>
            </a:r>
            <a:endParaRPr lang="en-US" altLang="ru-RU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altLang="ru-RU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03" name="Прямоугольник 5"/>
          <p:cNvSpPr>
            <a:spLocks noChangeArrowheads="1"/>
          </p:cNvSpPr>
          <p:nvPr/>
        </p:nvSpPr>
        <p:spPr bwMode="auto">
          <a:xfrm>
            <a:off x="1774826" y="3179764"/>
            <a:ext cx="2665413" cy="2986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000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Увеличение и отображение на экране фрагмента документа с необходимым учащемуся уровнем увеличения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;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000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Оптимальный для учащегося уровень контрастности и яркости документа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altLang="ru-RU" sz="12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marL="285750" indent="-2000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Удобная и быстрая навигация по документу, с которым осуществляется работа учащегося</a:t>
            </a:r>
            <a:r>
              <a:rPr lang="en-US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altLang="ru-RU" sz="12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marL="285750" indent="-2000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Распознавание и чтение текста (при комплектовании системы синтезатором речи)</a:t>
            </a:r>
          </a:p>
        </p:txBody>
      </p:sp>
      <p:pic>
        <p:nvPicPr>
          <p:cNvPr id="37904" name="Picture 1" descr="196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326" y="4460876"/>
            <a:ext cx="2697163" cy="2024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8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1" y="228600"/>
            <a:ext cx="6218237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ЭЛЕКТРОННЫЕ ВИДЕОУВЕЛИЧИТЕЛИ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921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923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38924" name="Прямоугольник 5"/>
          <p:cNvSpPr>
            <a:spLocks noChangeArrowheads="1"/>
          </p:cNvSpPr>
          <p:nvPr/>
        </p:nvSpPr>
        <p:spPr bwMode="auto">
          <a:xfrm>
            <a:off x="1981200" y="1219200"/>
            <a:ext cx="6792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Предназначены для чтения текста и рассматривания мелких рисунков слабовидящими учащимися с остротой зрения от 0,01 до 0,1. В зависимости от сферы применения может различаться в размерах и возможностях. </a:t>
            </a:r>
          </a:p>
        </p:txBody>
      </p:sp>
      <p:pic>
        <p:nvPicPr>
          <p:cNvPr id="38925" name="Picture 1" descr="19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438" y="3908425"/>
            <a:ext cx="34861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719513" y="2781300"/>
            <a:ext cx="1173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Ручной с экраном</a:t>
            </a:r>
          </a:p>
        </p:txBody>
      </p:sp>
      <p:sp>
        <p:nvSpPr>
          <p:cNvPr id="38927" name="Text Box 12"/>
          <p:cNvSpPr txBox="1">
            <a:spLocks noChangeArrowheads="1"/>
          </p:cNvSpPr>
          <p:nvPr/>
        </p:nvSpPr>
        <p:spPr bwMode="auto">
          <a:xfrm>
            <a:off x="3719514" y="4648200"/>
            <a:ext cx="1584325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Ручной с выводом на компьютер</a:t>
            </a:r>
          </a:p>
          <a:p>
            <a:pPr eaLnBrk="1" hangingPunct="1"/>
            <a:endParaRPr lang="ru-RU" altLang="ru-RU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ru-RU" altLang="ru-RU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ru-RU" altLang="ru-RU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928" name="Text Box 12"/>
          <p:cNvSpPr txBox="1">
            <a:spLocks noChangeArrowheads="1"/>
          </p:cNvSpPr>
          <p:nvPr/>
        </p:nvSpPr>
        <p:spPr bwMode="auto">
          <a:xfrm>
            <a:off x="7391400" y="2781300"/>
            <a:ext cx="165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Переносной с подставкой</a:t>
            </a:r>
          </a:p>
        </p:txBody>
      </p:sp>
      <p:sp>
        <p:nvSpPr>
          <p:cNvPr id="38929" name="Text Box 12"/>
          <p:cNvSpPr txBox="1">
            <a:spLocks noChangeArrowheads="1"/>
          </p:cNvSpPr>
          <p:nvPr/>
        </p:nvSpPr>
        <p:spPr bwMode="auto">
          <a:xfrm>
            <a:off x="7432676" y="4932364"/>
            <a:ext cx="1831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Стационарный с дисплеем </a:t>
            </a:r>
            <a:r>
              <a:rPr lang="ru-RU" altLang="ru-RU" sz="1200" b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(учебное место)</a:t>
            </a:r>
          </a:p>
        </p:txBody>
      </p:sp>
      <p:pic>
        <p:nvPicPr>
          <p:cNvPr id="3893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101" y="2565401"/>
            <a:ext cx="187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1" y="2457451"/>
            <a:ext cx="213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4038601"/>
            <a:ext cx="2206625" cy="230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7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91439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с ОВЗ и детей-инвалидов, обучающихся в 2015 – 2016 учебном году в общеобразовательных организациях Иркутской области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(начальное общее, основное общее и среднее общее образование):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40267" y="1117599"/>
          <a:ext cx="11277599" cy="531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1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7401" y="228601"/>
            <a:ext cx="3165475" cy="4460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3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ПОСОБИЯ И КНИГИ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945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947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39948" name="Прямоугольник 5"/>
          <p:cNvSpPr>
            <a:spLocks noChangeArrowheads="1"/>
          </p:cNvSpPr>
          <p:nvPr/>
        </p:nvSpPr>
        <p:spPr bwMode="auto">
          <a:xfrm>
            <a:off x="1905000" y="1295401"/>
            <a:ext cx="69278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Пособия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предназначены для занятий со слабовидящими или незрячими детьми по общеобразовательным предметам в школе, для занятий с дошкольниками в детском саду. Вся информация дублируется шрифтом Брайля.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Пособия составляются в полном соответствии со стандартными школьными программами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altLang="ru-RU" sz="14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ru-RU" sz="14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altLang="ru-RU" sz="1400" dirty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494">
            <a:off x="5291139" y="4313238"/>
            <a:ext cx="20161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22" descr="Тифлопри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2636839"/>
            <a:ext cx="1238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TextBox 23"/>
          <p:cNvSpPr txBox="1">
            <a:spLocks noChangeArrowheads="1"/>
          </p:cNvSpPr>
          <p:nvPr/>
        </p:nvSpPr>
        <p:spPr bwMode="auto">
          <a:xfrm>
            <a:off x="1631951" y="3860801"/>
            <a:ext cx="20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Тифлоприбор «Графика»</a:t>
            </a:r>
          </a:p>
        </p:txBody>
      </p:sp>
      <p:pic>
        <p:nvPicPr>
          <p:cNvPr id="39952" name="Picture 26" descr="Магнит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213" y="2636838"/>
            <a:ext cx="1238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TextBox 24"/>
          <p:cNvSpPr txBox="1">
            <a:spLocks noChangeArrowheads="1"/>
          </p:cNvSpPr>
          <p:nvPr/>
        </p:nvSpPr>
        <p:spPr bwMode="auto">
          <a:xfrm>
            <a:off x="4079876" y="3573464"/>
            <a:ext cx="1755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Прибор «Ориентир»</a:t>
            </a:r>
          </a:p>
        </p:txBody>
      </p:sp>
      <p:pic>
        <p:nvPicPr>
          <p:cNvPr id="39954" name="Picture 30" descr="Пособие для незрячих – Дикие млекопитающ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725" y="2636839"/>
            <a:ext cx="158273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TextBox 26"/>
          <p:cNvSpPr txBox="1">
            <a:spLocks noChangeArrowheads="1"/>
          </p:cNvSpPr>
          <p:nvPr/>
        </p:nvSpPr>
        <p:spPr bwMode="auto">
          <a:xfrm>
            <a:off x="6096000" y="3860801"/>
            <a:ext cx="2868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dirty="0"/>
              <a:t>Пособие «Дикие млекопитающие»</a:t>
            </a:r>
          </a:p>
        </p:txBody>
      </p:sp>
      <p:pic>
        <p:nvPicPr>
          <p:cNvPr id="39956" name="Picture 32" descr="Пособ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4789" y="5157788"/>
            <a:ext cx="9620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7" name="TextBox 28"/>
          <p:cNvSpPr txBox="1">
            <a:spLocks noChangeArrowheads="1"/>
          </p:cNvSpPr>
          <p:nvPr/>
        </p:nvSpPr>
        <p:spPr bwMode="auto">
          <a:xfrm>
            <a:off x="6456363" y="6308726"/>
            <a:ext cx="246080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dirty="0"/>
              <a:t>Обучение лепке и рисованию</a:t>
            </a:r>
          </a:p>
        </p:txBody>
      </p:sp>
      <p:pic>
        <p:nvPicPr>
          <p:cNvPr id="39958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7214" y="5157788"/>
            <a:ext cx="13684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34" descr="Пособие для незрячих – Развёртки пространственных геометрических фигу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3750" y="5084764"/>
            <a:ext cx="1238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0" name="TextBox 30"/>
          <p:cNvSpPr txBox="1">
            <a:spLocks noChangeArrowheads="1"/>
          </p:cNvSpPr>
          <p:nvPr/>
        </p:nvSpPr>
        <p:spPr bwMode="auto">
          <a:xfrm>
            <a:off x="1524001" y="6021389"/>
            <a:ext cx="2645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Изучение геометрических фигут</a:t>
            </a:r>
          </a:p>
        </p:txBody>
      </p:sp>
      <p:pic>
        <p:nvPicPr>
          <p:cNvPr id="39961" name="Picture 36" descr="Математическ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5864" y="422116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2" name="Picture 2" descr="C:\Users\Ivanova\Desktop\ВЫЛОЖИТЬ_ИЮНЬ\Макси\1169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1439" y="3857625"/>
            <a:ext cx="1000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9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5567362" cy="446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3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ПИСЬМЕННЫЕ ПРИНАДЛЕЖНОСТИ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969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971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40972" name="Прямоугольник 5"/>
          <p:cNvSpPr>
            <a:spLocks noChangeArrowheads="1"/>
          </p:cNvSpPr>
          <p:nvPr/>
        </p:nvSpPr>
        <p:spPr bwMode="auto">
          <a:xfrm>
            <a:off x="1828800" y="1295401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Письменные принадлежности </a:t>
            </a:r>
            <a:r>
              <a:rPr lang="ru-RU" altLang="ru-RU" sz="12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для письма по Брайлю  предназначены для использования на уроках в школах для незрячих и слабовидящих детей, а также дома для закрепления полученных навыков.</a:t>
            </a:r>
          </a:p>
        </p:txBody>
      </p:sp>
      <p:pic>
        <p:nvPicPr>
          <p:cNvPr id="40973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2349501"/>
            <a:ext cx="18113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26" y="2420939"/>
            <a:ext cx="17176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7" descr="Ручка-гриф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689" y="2857500"/>
            <a:ext cx="923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9" descr="Треугольник тактиль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25" y="5143500"/>
            <a:ext cx="18621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14" descr="Транспортир тактильный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1189" y="5143500"/>
            <a:ext cx="153193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39" descr="Прибор для письма по Брайлю, 18 строк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7251" y="2571751"/>
            <a:ext cx="18573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2" descr="D:\Общая\Надя Л\Переделанное\74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7125" y="3929064"/>
            <a:ext cx="3314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0" name="TextBox 25"/>
          <p:cNvSpPr txBox="1">
            <a:spLocks noChangeArrowheads="1"/>
          </p:cNvSpPr>
          <p:nvPr/>
        </p:nvSpPr>
        <p:spPr bwMode="auto">
          <a:xfrm>
            <a:off x="3738563" y="6286501"/>
            <a:ext cx="297786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dirty="0"/>
              <a:t>Планшет для рельефного рисования</a:t>
            </a:r>
          </a:p>
        </p:txBody>
      </p:sp>
    </p:spTree>
    <p:extLst>
      <p:ext uri="{BB962C8B-B14F-4D97-AF65-F5344CB8AC3E}">
        <p14:creationId xmlns:p14="http://schemas.microsoft.com/office/powerpoint/2010/main" val="21231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62113" y="1095376"/>
            <a:ext cx="6311900" cy="815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35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УСТРОЙСТВА ДЛЯ ВОСПРОИЗВЕДЕНИЯ</a:t>
            </a:r>
          </a:p>
          <a:p>
            <a:pPr eaLnBrk="1" hangingPunct="1">
              <a:defRPr/>
            </a:pPr>
            <a:r>
              <a:rPr lang="ru-RU" sz="235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ОБУЧАЮЩИХ АУДИОПОСОБИЙ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993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995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41996" name="Прямоугольник 5"/>
          <p:cNvSpPr>
            <a:spLocks noChangeArrowheads="1"/>
          </p:cNvSpPr>
          <p:nvPr/>
        </p:nvSpPr>
        <p:spPr bwMode="auto">
          <a:xfrm>
            <a:off x="558140" y="2022475"/>
            <a:ext cx="82747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представляет из себя удобный миниатюрный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плеер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предназначено для воспроизведения аудиопособий, записанных на флэш-картах в специальном криптозащищенном формате, принятом Всероссийским обществом слепых и Российской государственной библиотекой для слепых в качестве общероссийского стандарта для обеспечения фондов специальных библиотек и школ для слабовидящих и слепых. </a:t>
            </a:r>
          </a:p>
        </p:txBody>
      </p:sp>
      <p:pic>
        <p:nvPicPr>
          <p:cNvPr id="41997" name="Picture 2" descr="http://www.smartaids.ru/upload/iblock/c58/c58f4abe68585ccf5a81a17519c18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75" y="3746075"/>
            <a:ext cx="4551775" cy="323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7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4" descr="Нескользящий коврик для посуды (Великобритания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8" y="41433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52625" y="1071564"/>
            <a:ext cx="3532188" cy="4460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3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ОРГАНИЗАЦИЯ БЫТА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042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044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44045" name="Прямоугольник 5"/>
          <p:cNvSpPr>
            <a:spLocks noChangeArrowheads="1"/>
          </p:cNvSpPr>
          <p:nvPr/>
        </p:nvSpPr>
        <p:spPr bwMode="auto">
          <a:xfrm>
            <a:off x="617518" y="1500188"/>
            <a:ext cx="79073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посуда и устройства – это незаменимые помощники в ежедневной жизни, а также в учебном учреждении в столовой во время приема пищи. Приспособления пригодятся незрячим и слабовидящим детям.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6" name="Прямоугольник 14"/>
          <p:cNvSpPr>
            <a:spLocks noChangeArrowheads="1"/>
          </p:cNvSpPr>
          <p:nvPr/>
        </p:nvSpPr>
        <p:spPr bwMode="auto">
          <a:xfrm>
            <a:off x="736270" y="2500314"/>
            <a:ext cx="80395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 нескользящая, ограничитель тарелки</a:t>
            </a:r>
          </a:p>
          <a:p>
            <a:pPr eaLnBrk="1" hangingPunct="1">
              <a:lnSpc>
                <a:spcPct val="200000"/>
              </a:lnSpc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Рельефный держатель для чашек, нескользящая миска</a:t>
            </a:r>
          </a:p>
          <a:p>
            <a:pPr eaLnBrk="1" hangingPunct="1">
              <a:lnSpc>
                <a:spcPct val="200000"/>
              </a:lnSpc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уровня жидкости, адаптированные ложка и вилка</a:t>
            </a:r>
          </a:p>
        </p:txBody>
      </p:sp>
      <p:pic>
        <p:nvPicPr>
          <p:cNvPr id="44047" name="Picture 14" descr="C:\Users\Ivanova\Pictures\Фотографии для Интернет-магазина\Незрячие и слабовидящие\RNIB\10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9291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8" descr="Рельефный держатель для чашек (Великобритания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2939" y="4143376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10" descr="Нескользящая миска для смешивания продуктов (Великобритания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5626" y="5143501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2" descr="Ложка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8813" y="5500689"/>
            <a:ext cx="123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4" descr="Вилка, адаптированная для инвалидо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8875" y="4786314"/>
            <a:ext cx="123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6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506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4786314"/>
            <a:ext cx="3228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228601"/>
            <a:ext cx="7561262" cy="384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9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СПЕЦИАЛЬНЫЕ КЛАВИАТУРЫ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066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068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45069" name="Прямоугольник 5"/>
          <p:cNvSpPr>
            <a:spLocks noChangeArrowheads="1"/>
          </p:cNvSpPr>
          <p:nvPr/>
        </p:nvSpPr>
        <p:spPr bwMode="auto">
          <a:xfrm>
            <a:off x="475013" y="1295401"/>
            <a:ext cx="848325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Специальные клавиатуры предназначены для содействия в использовании компьютера учащимся с ограниченными моторными функциями. Различные типы клавиатур адаптированы к определенным разновидностям ограничений. </a:t>
            </a:r>
          </a:p>
          <a:p>
            <a:pPr algn="just"/>
            <a:r>
              <a:rPr lang="ru-RU" altLang="ru-RU" dirty="0"/>
              <a:t>Учащиеся с моторными нарушениями средней и высокой степени нуждаются в клавиатурах с клавишами увеличенного размера, расположенными далеко друг от друга, а также в клавиатурах, в которых каждая кнопка расположена в специальной углубленной полости – все это облегчает работу на клавиатура и позволяет исключить возможность одновременно нажатия разных клавиш. Клавиатуры такого типа снабжены регулируемой задержкой нажатия клавиши, функцией исключения двойного нажатия или долгого нажатия, регулирования скорости повторного нажатия.</a:t>
            </a:r>
            <a:endParaRPr lang="en-US" altLang="ru-RU" dirty="0"/>
          </a:p>
          <a:p>
            <a:pPr algn="just"/>
            <a:r>
              <a:rPr lang="ru-RU" altLang="ru-RU" dirty="0"/>
              <a:t>Учащиеся</a:t>
            </a:r>
            <a:r>
              <a:rPr lang="en-US" altLang="ru-RU" dirty="0"/>
              <a:t> </a:t>
            </a:r>
            <a:r>
              <a:rPr lang="ru-RU" altLang="ru-RU" dirty="0"/>
              <a:t>с ограниченным радиусом движения (дистрофия мышц, заболевания суставов, отсутствие конечностей и др.) нуждаются в специальных маленьких клавиатурах, клавиши на которых могут быть расположены радиально и компактно.</a:t>
            </a:r>
            <a:endParaRPr lang="ru-RU" altLang="ru-RU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07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165" y="5368925"/>
            <a:ext cx="34782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7"/>
          <p:cNvSpPr txBox="1">
            <a:spLocks noGrp="1"/>
          </p:cNvSpPr>
          <p:nvPr/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1"/>
            <a:ext cx="6565900" cy="815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35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ПОРТАТИВНЫЙ ДИСПЛЕЙ-КЛАВИАТУРА </a:t>
            </a:r>
          </a:p>
          <a:p>
            <a:pPr eaLnBrk="1" hangingPunct="1">
              <a:defRPr/>
            </a:pPr>
            <a:r>
              <a:rPr lang="ru-RU" sz="235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БРАЙЛЯ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2888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6721476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1626" y="1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47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6089" name="TextBox 28"/>
          <p:cNvSpPr txBox="1">
            <a:spLocks noChangeArrowheads="1"/>
          </p:cNvSpPr>
          <p:nvPr/>
        </p:nvSpPr>
        <p:spPr bwMode="auto">
          <a:xfrm>
            <a:off x="9248776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 dirty="0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 органов зрения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 dirty="0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91626" y="1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6091" name="Text Box 5"/>
          <p:cNvSpPr txBox="1">
            <a:spLocks noChangeArrowheads="1"/>
          </p:cNvSpPr>
          <p:nvPr/>
        </p:nvSpPr>
        <p:spPr bwMode="auto">
          <a:xfrm>
            <a:off x="9147176" y="115889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46092" name="Прямоугольник 5"/>
          <p:cNvSpPr>
            <a:spLocks noChangeArrowheads="1"/>
          </p:cNvSpPr>
          <p:nvPr/>
        </p:nvSpPr>
        <p:spPr bwMode="auto">
          <a:xfrm>
            <a:off x="748145" y="1371600"/>
            <a:ext cx="829425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Дисплей-клавиатура Брайля - это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электро-механическое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для незрячих людей, владеющих азбукой Брайля, позволяющее им полноценно пользоваться персональным компьютером. Дисплей-клавиатура Брайля снабжен высококачественными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брайлевскими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клавишами и рассчитан на пальцевое управление и восприятие информации. Устройство можно использовать вместе с программами экранного доступа, что позволяет учащим полностью управлять компьютером на своем учебном месте.</a:t>
            </a:r>
          </a:p>
        </p:txBody>
      </p:sp>
      <p:pic>
        <p:nvPicPr>
          <p:cNvPr id="4609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218" y="3408364"/>
            <a:ext cx="488156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1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684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коррекционного образования Центра воспитания, социализации и неформального образования ГАУ ДПО «Институт развития образования Иркутской области»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o.kuchergina@iro38.ru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500-904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доб. номер 215)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6665"/>
            <a:ext cx="10515600" cy="43518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ГАУ ДПО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(вкладка ФГОС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коррекционного образования)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по дополнительной профессиональной программе повышения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федеральных государственных образовательных стандартов обучающихся с ограниченными возможностями здоровья и умственной отсталостью (интеллектуальными нарушениями) в условиях общеобразовательной организации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(72 ч.)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подается в ГАУ ДПО ИРО с указанием наименования программы повышения квалификации, ФИО и должностей слушателей: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Иркутск, ул.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Красноказачья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 А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info@iro38.ru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78134" y="2285999"/>
            <a:ext cx="5418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368136"/>
            <a:ext cx="11234057" cy="61751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введения федерального государственного образовательного стандарта</a:t>
            </a: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обучающихся с ограниченными возможностями здоровья: 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- 2016-2017 учебный год – 1 (дополнительный), 1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- 2017-2018 учебный год – 1 (дополнительный), 1, 2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- 2018-2019 учебный год – 1 (дополнительный), 1, 2 ,3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- 2019-2020 учебный год – 1 (дополнительный), 1, 2, 3, 4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введения федерального государственного образовательного стандарта образования обучающихся с умственной отсталостью (интеллектуальными нарушениями):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- 2016-2017 учебный год – 1 (дополнительный), 1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- 2017-2018 учебный год – 1 (дополнительный), 1, 2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- 2018-2019 учебный год – 1 (дополнительный), 1, 2, 3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- 2019-2020 учебный год – 1 (дополнительный), 1, 2, 3, 4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- 2020-2021 учебный год – 1 (дополнительный), 1, 2, 3, 4, 5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- 2021-2022 учебный год – 1 (дополнительный), 1, 2, 3, 4, 5, 6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- 2022-2023 учебный год – 1 (дополнительный), 1, 2, 3, 4, 5, 6, 7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- 2023-2024 учебный год – 1 (дополнительный), 1, 2, 3, 4, 5, 6, 7, 8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- 2024-2025 учебный год – 1 (дополнительный), 1, 2, 3, 4, 5, 6, 7, 8, 9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- 2025-2026 учебный год – 1 (дополнительный), 1, 2, 3, 4, 5, 6, 7, 8, 9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- 2026-2027 учебный год – 1 (дополнительный), 1, 2, 3, 4, 5, 6, 7, 8, 9, 10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- 2027-2028 учебный год – 1 (дополнительный), 1, 2, 3, 4, 5, 6, 7, 8, 9, 10, 11 классы;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- 2028-2029 учебный год – 1 (дополнительный), 1, 2, 3, 4, 5, 6, 7, 8, 9, 10, 11, 12 классы.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605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270933"/>
            <a:ext cx="11484319" cy="5410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нноваций в деятельности школы с 01.09.2016 г., реализующей ФГОС НОО обучающихся с ОВЗ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819398"/>
          <a:ext cx="11653652" cy="6021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5066"/>
                <a:gridCol w="7098586"/>
              </a:tblGrid>
              <a:tr h="38975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содержании  обучения: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деятельности школы: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574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примерные основные программы (примерные АООП НОО обучающихся с ОВЗ и примерные адаптированные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предметные программы)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корректировка нормативно-правовой базы деятельности образовательной организации (Устав,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положения, правила, инструкции и пр.)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75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учебники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условий организации</a:t>
                      </a:r>
                      <a:r>
                        <a:rPr lang="ru-RU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образовательного процесса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(организационных, кадровых и материально-технических) в соответствии с требованиями:</a:t>
                      </a:r>
                    </a:p>
                    <a:p>
                      <a:pPr marL="0" indent="-285750"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ФГОС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НОО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обучающихся с ОВЗ (приказ министерства образования и науки РФ от 19.12.2014 г. №1598)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-285750" algn="just">
                        <a:buFontTx/>
                        <a:buChar char="-"/>
                      </a:pPr>
                      <a:r>
                        <a:rPr lang="ru-RU" sz="180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lang="ru-RU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2.4.2.3286-15 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СанПиН 2.4.2.2821-10;</a:t>
                      </a:r>
                      <a:endParaRPr lang="ru-RU" sz="1800" u="non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85750" algn="just">
                        <a:buFontTx/>
                        <a:buChar char="-"/>
                      </a:pPr>
                      <a:r>
                        <a:rPr lang="ru-RU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приказа Министерства образования и науки РФ от 30.08.2013 г. №1015 г.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образования»;</a:t>
                      </a:r>
                    </a:p>
                    <a:p>
                      <a:pPr marL="0" indent="-285750"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приказа министерства образования и науки РФ от 09.11.2015 г. №1309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          </a:r>
                      <a:endParaRPr lang="ru-RU" sz="1800" u="none" strike="noStrike" kern="1200" baseline="0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реализация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ИОМ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7482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АООП НОО: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отдельных учебных предметов (курсов);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внеурочной деятельности;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формирования универсальных учебных действий;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коррекционной работы;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духовно-нравственного развития, воспитания;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формирования экологической культуры, здорового и безопасного образа жизни и пр.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297392"/>
            <a:ext cx="11396133" cy="4984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 в деятельности школы с 01.09.2016 г., реализующей ФГОС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 (интеллектуальными нарушениями)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70933" y="892810"/>
          <a:ext cx="11768667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6000"/>
                <a:gridCol w="6942667"/>
              </a:tblGrid>
              <a:tr h="3433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содержании  обучения: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деятельности школы: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8882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примерные основные программы (примерная АООП и примерные адаптированные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предметные программы)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корректировка нормативно-правовой базы деятельности образовательной организации (Устав,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положения, правила, инструкции и пр.)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55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учебники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условий организации</a:t>
                      </a:r>
                      <a:r>
                        <a:rPr lang="ru-RU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образовательного процесса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(организационных, кадровых и материально-технических) в соответствии с требованиями: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ФГОС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обучающихся с умственной отсталостью (интеллектуальными нарушениями)</a:t>
                      </a:r>
                      <a:endParaRPr lang="ru-RU" sz="1700" u="non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5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lang="ru-RU" sz="175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2.4.2.3286-15 и</a:t>
                      </a:r>
                      <a:r>
                        <a:rPr lang="ru-RU" sz="17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СанПиН 2.4.2.2821-10;</a:t>
                      </a:r>
                      <a:endParaRPr lang="ru-RU" sz="1750" u="none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5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приказа Министерства образования и науки РФ от 30.08.2013 г. №1015 г.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</a:t>
                      </a:r>
                    </a:p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приказа министерства образования и науки РФ от 09.11.2015 г. №1309</a:t>
                      </a:r>
                      <a:r>
                        <a:rPr lang="ru-RU" sz="17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</a:t>
                      </a:r>
                      <a:r>
                        <a:rPr lang="ru-RU" sz="17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          </a:r>
                      <a:endParaRPr lang="ru-RU" sz="1750" u="none" strike="noStrike" kern="1200" baseline="0" dirty="0" smtClean="0">
                        <a:ln>
                          <a:solidFill>
                            <a:schemeClr val="dk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реализация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ИОМ и СИПР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5217"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АООП: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 базовых учебных действий;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отдельных учебных предметов,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курсов коррекционно-развивающей области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духовно-нравственного развития, воспитания;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формирования экологической культуры, здорового и безопасного образа жизни;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коррекционной работы;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сотрудничества с родителями;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внеурочной деятельности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1" u="none" strike="noStrike" kern="120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нормативного срока обучения (до 13 лет)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7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610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24.11.1995 N 181-ФЗ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защите инвалидов в Российской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(ред.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29.12.2015 г.)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жизнедеятельности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0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372532" y="482602"/>
            <a:ext cx="11446933" cy="6090057"/>
            <a:chOff x="-888825" y="114"/>
            <a:chExt cx="8649302" cy="626733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-888825" y="114"/>
              <a:ext cx="8649302" cy="6115592"/>
              <a:chOff x="-888825" y="114"/>
              <a:chExt cx="8649302" cy="6115592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-888825" y="114"/>
                <a:ext cx="8649302" cy="6115592"/>
                <a:chOff x="-888825" y="114"/>
                <a:chExt cx="8649302" cy="6115592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-888825" y="114"/>
                  <a:ext cx="8649302" cy="4954712"/>
                  <a:chOff x="-888825" y="114"/>
                  <a:chExt cx="8649302" cy="4954712"/>
                </a:xfrm>
              </p:grpSpPr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-888825" y="114"/>
                    <a:ext cx="8649302" cy="3699421"/>
                    <a:chOff x="-888825" y="114"/>
                    <a:chExt cx="8649302" cy="3699421"/>
                  </a:xfrm>
                </p:grpSpPr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-888825" y="114"/>
                      <a:ext cx="8649302" cy="2567116"/>
                      <a:chOff x="-888825" y="114"/>
                      <a:chExt cx="8649302" cy="2567116"/>
                    </a:xfrm>
                  </p:grpSpPr>
                  <p:sp>
                    <p:nvSpPr>
                      <p:cNvPr id="48" name="Блок-схема: альтернативный процесс 47"/>
                      <p:cNvSpPr/>
                      <p:nvPr/>
                    </p:nvSpPr>
                    <p:spPr>
                      <a:xfrm>
                        <a:off x="-888825" y="114"/>
                        <a:ext cx="8649302" cy="729227"/>
                      </a:xfrm>
                      <a:prstGeom prst="flowChartAlternateProcess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b="1" cap="all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Реализуемые Модели </a:t>
                        </a:r>
                        <a:r>
                          <a:rPr lang="ru-RU" b="1" cap="all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инклюзивного образования в Иркутской области</a:t>
                        </a:r>
                        <a:endParaRPr lang="ru-RU" cap="all" dirty="0">
                          <a:solidFill>
                            <a:srgbClr val="FF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1" name="Блок-схема: альтернативный процесс 50"/>
                      <p:cNvSpPr/>
                      <p:nvPr/>
                    </p:nvSpPr>
                    <p:spPr>
                      <a:xfrm>
                        <a:off x="-402621" y="1242904"/>
                        <a:ext cx="3479194" cy="1324326"/>
                      </a:xfrm>
                      <a:prstGeom prst="flowChartAlternateProcess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Инклюзивные (интегрированные) формы обучения в системе муниципальных общеобразовательных </a:t>
                        </a:r>
                        <a:r>
                          <a:rPr lang="ru-RU" b="1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школ и негосударственных ОО</a:t>
                        </a:r>
                        <a:endParaRPr lang="ru-RU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7" name="Блок-схема: альтернативный процесс 46"/>
                    <p:cNvSpPr/>
                    <p:nvPr/>
                  </p:nvSpPr>
                  <p:spPr>
                    <a:xfrm>
                      <a:off x="-402621" y="2680360"/>
                      <a:ext cx="3426805" cy="1019175"/>
                    </a:xfrm>
                    <a:prstGeom prst="flowChartAlternateProcess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Совместное обучение с детьми, не имеющими ограничений по здоровью (массовые классы)</a:t>
                      </a:r>
                      <a:endParaRPr lang="ru-RU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5" name="Блок-схема: альтернативный процесс 44"/>
                  <p:cNvSpPr/>
                  <p:nvPr/>
                </p:nvSpPr>
                <p:spPr>
                  <a:xfrm>
                    <a:off x="-402621" y="3786662"/>
                    <a:ext cx="3411959" cy="1168164"/>
                  </a:xfrm>
                  <a:prstGeom prst="flowChartAlternateProcess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Обучение в специально организованных классах для 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обучающихся с ОВЗ</a:t>
                    </a:r>
                    <a:r>
                      <a:rPr lang="ru-RU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pPr algn="ctr">
                      <a:lnSpc>
                        <a:spcPct val="107000"/>
                      </a:lnSpc>
                    </a:pPr>
                    <a:r>
                      <a:rPr lang="ru-RU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коррекционные классы)</a:t>
                    </a:r>
                    <a:endParaRPr lang="ru-RU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3" name="Блок-схема: альтернативный процесс 42"/>
                <p:cNvSpPr/>
                <p:nvPr/>
              </p:nvSpPr>
              <p:spPr>
                <a:xfrm>
                  <a:off x="-402621" y="5067956"/>
                  <a:ext cx="3374419" cy="1047750"/>
                </a:xfrm>
                <a:prstGeom prst="flowChartAlternateProcess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Индивидуальное обучение на дому или в медицинских организациях</a:t>
                  </a:r>
                  <a:endParaRPr lang="ru-RU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4352924" y="1315025"/>
                <a:ext cx="3305194" cy="4722791"/>
                <a:chOff x="-1" y="229175"/>
                <a:chExt cx="3305194" cy="4722791"/>
              </a:xfrm>
            </p:grpSpPr>
            <p:grpSp>
              <p:nvGrpSpPr>
                <p:cNvPr id="34" name="Группа 33"/>
                <p:cNvGrpSpPr/>
                <p:nvPr/>
              </p:nvGrpSpPr>
              <p:grpSpPr>
                <a:xfrm>
                  <a:off x="35234" y="2878376"/>
                  <a:ext cx="3269959" cy="2073590"/>
                  <a:chOff x="35234" y="-941149"/>
                  <a:chExt cx="3269959" cy="2073590"/>
                </a:xfrm>
              </p:grpSpPr>
              <p:sp>
                <p:nvSpPr>
                  <p:cNvPr id="40" name="Блок-схема: альтернативный процесс 39"/>
                  <p:cNvSpPr/>
                  <p:nvPr/>
                </p:nvSpPr>
                <p:spPr>
                  <a:xfrm>
                    <a:off x="35234" y="-941149"/>
                    <a:ext cx="3269959" cy="990600"/>
                  </a:xfrm>
                  <a:prstGeom prst="flowChartAlternateProcess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Обучение в </a:t>
                    </a:r>
                    <a:r>
                      <a:rPr lang="ru-RU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организованных классах </a:t>
                    </a:r>
                    <a:r>
                      <a:rPr lang="ru-RU" b="1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(группах)</a:t>
                    </a:r>
                    <a:endParaRPr lang="ru-RU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Блок-схема: альтернативный процесс 40"/>
                  <p:cNvSpPr/>
                  <p:nvPr/>
                </p:nvSpPr>
                <p:spPr>
                  <a:xfrm>
                    <a:off x="94094" y="162581"/>
                    <a:ext cx="3211099" cy="969860"/>
                  </a:xfrm>
                  <a:prstGeom prst="flowChartAlternateProcess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endParaRPr lang="ru-RU" sz="1400" dirty="0" smtClean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Индивидуальное обучение на дому или в медицинских организациях</a:t>
                    </a: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p:grpSp>
            <p:grpSp>
              <p:nvGrpSpPr>
                <p:cNvPr id="35" name="Группа 34"/>
                <p:cNvGrpSpPr/>
                <p:nvPr/>
              </p:nvGrpSpPr>
              <p:grpSpPr>
                <a:xfrm>
                  <a:off x="-1" y="229175"/>
                  <a:ext cx="3305194" cy="2460587"/>
                  <a:chOff x="-1" y="229175"/>
                  <a:chExt cx="3305194" cy="2460587"/>
                </a:xfrm>
              </p:grpSpPr>
              <p:sp>
                <p:nvSpPr>
                  <p:cNvPr id="36" name="Блок-схема: альтернативный процесс 35"/>
                  <p:cNvSpPr/>
                  <p:nvPr/>
                </p:nvSpPr>
                <p:spPr>
                  <a:xfrm>
                    <a:off x="19049" y="1332189"/>
                    <a:ext cx="3286144" cy="1357573"/>
                  </a:xfrm>
                  <a:prstGeom prst="flowChartAlternateProcess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b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37 </a:t>
                    </a:r>
                    <a:r>
                      <a:rPr lang="ru-RU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специальных 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(коррекционных) </a:t>
                    </a:r>
                    <a:r>
                      <a:rPr lang="ru-RU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школ 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и школ-интернатов для </a:t>
                    </a:r>
                    <a:r>
                      <a:rPr lang="ru-RU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разных групп обучающихся с 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ОВЗ</a:t>
                    </a:r>
                    <a:r>
                      <a: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38" name="Блок-схема: альтернативный процесс 37"/>
                  <p:cNvSpPr/>
                  <p:nvPr/>
                </p:nvSpPr>
                <p:spPr>
                  <a:xfrm>
                    <a:off x="-1" y="229175"/>
                    <a:ext cx="3305194" cy="914400"/>
                  </a:xfrm>
                  <a:prstGeom prst="flowChartAlternateProcess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Инклюзивные формы обучения в системе специальных (коррекционных) школ</a:t>
                    </a:r>
                    <a:endParaRPr lang="ru-RU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28" name="Группа 27"/>
            <p:cNvGrpSpPr/>
            <p:nvPr/>
          </p:nvGrpSpPr>
          <p:grpSpPr>
            <a:xfrm>
              <a:off x="3038475" y="1114425"/>
              <a:ext cx="962025" cy="5153025"/>
              <a:chOff x="0" y="0"/>
              <a:chExt cx="962025" cy="5153025"/>
            </a:xfrm>
          </p:grpSpPr>
          <p:sp>
            <p:nvSpPr>
              <p:cNvPr id="30" name="Блок-схема: альтернативный процесс 29"/>
              <p:cNvSpPr/>
              <p:nvPr/>
            </p:nvSpPr>
            <p:spPr>
              <a:xfrm>
                <a:off x="361950" y="0"/>
                <a:ext cx="600075" cy="5153025"/>
              </a:xfrm>
              <a:prstGeom prst="flowChartAlternateProces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2860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1" cap="all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Обучение в форме семейного образования</a:t>
                </a:r>
                <a:endParaRPr lang="ru-RU" sz="1100" b="1" cap="all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Двойная стрелка влево/вправо 30"/>
              <p:cNvSpPr/>
              <p:nvPr/>
            </p:nvSpPr>
            <p:spPr>
              <a:xfrm>
                <a:off x="0" y="342900"/>
                <a:ext cx="361950" cy="224422"/>
              </a:xfrm>
              <a:prstGeom prst="left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84" name="Двойная стрелка влево/вправо 83"/>
          <p:cNvSpPr/>
          <p:nvPr/>
        </p:nvSpPr>
        <p:spPr>
          <a:xfrm>
            <a:off x="6820081" y="1847077"/>
            <a:ext cx="479023" cy="218074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5400000">
            <a:off x="3423443" y="1307573"/>
            <a:ext cx="479023" cy="218074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5400000">
            <a:off x="9084724" y="1307572"/>
            <a:ext cx="479023" cy="218074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7" y="321733"/>
            <a:ext cx="11565466" cy="64177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закон от 29.12.2012 г. №ФЗ-273 «Об образовании в Российской Федерации»;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министерства образования и науки РФ от 07.06.2013 г. N ИР-535/07 «О коррекционном и инклюзивном образовании детей»;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РФ от 30.08.2013 г. №1015 г.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РФ от 19.12.2014 г. №1598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РФ от 19.12.2014 г. №1599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РФ от 22.01.2014 г. № 32 «Об утверждении Порядка приема граждан на обучение по образовательным программам начального общего, основного общего и среднего общего образования»;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инструктивное письмо министерства образования и науки РФ от 16.02.2015 г. №ВК-333/07 «Об организации работы по введению ФГОС образования обучающихся с ОВЗ»;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800" b="1" u="sng" dirty="0">
                <a:solidFill>
                  <a:srgbClr val="FF0000"/>
                </a:solidFill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10.07.2015 г. №</a:t>
            </a:r>
            <a:r>
              <a:rPr lang="ru-RU" sz="1800" b="1" u="sng" dirty="0" smtClean="0">
                <a:solidFill>
                  <a:srgbClr val="FF0000"/>
                </a:solidFill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26 «Об </a:t>
            </a:r>
            <a:r>
              <a:rPr lang="ru-RU" sz="1800" b="1" u="sng" dirty="0">
                <a:solidFill>
                  <a:srgbClr val="FF0000"/>
                </a:solidFill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РФ от 09.11.2015 г. N 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1309 «Об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обеспечения условий доступности для инвалидов объектов и 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</a:t>
            </a:r>
            <a:r>
              <a:rPr lang="ru-RU" sz="18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образования, а также оказания им при этом необходимой помощи</a:t>
            </a:r>
            <a:r>
              <a:rPr lang="ru-RU" sz="1800" u="sng" dirty="0" smtClean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u="sng" dirty="0">
              <a:uFill>
                <a:solidFill>
                  <a:schemeClr val="bg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uFill>
                <a:solidFill>
                  <a:schemeClr val="bg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9467"/>
            <a:ext cx="10515600" cy="5926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(Иркутская область)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«Об отдельных вопросах образования в Иркутской области», утвержденный постановлением Законодательного собрания Иркутской области от 25.06.2014 г. №13/8-ЗС;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Иркутской области от 28.05.2015 г. № 474-мр «Об утверждении плана действий по обеспечению введения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образовательного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образования обучающихся с умственной отсталостью (интеллектуальными нарушениями)»;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Иркутской области от 17.06.2015 г. № 55-37-5640/15 «О направлении плана действий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уровень……..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494866" y="5222284"/>
            <a:ext cx="1202267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5647</Words>
  <Application>Microsoft Office PowerPoint</Application>
  <PresentationFormat>Широкоэкранный</PresentationFormat>
  <Paragraphs>559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Franklin Gothic Book</vt:lpstr>
      <vt:lpstr>Franklin Gothic Medium</vt:lpstr>
      <vt:lpstr>PF Bulletin Sans Pro Light</vt:lpstr>
      <vt:lpstr>Tahoma</vt:lpstr>
      <vt:lpstr>Times New Roman</vt:lpstr>
      <vt:lpstr>Wingdings</vt:lpstr>
      <vt:lpstr>Тема Office</vt:lpstr>
      <vt:lpstr>Презентация PowerPoint</vt:lpstr>
      <vt:lpstr>Происходит изменение целей и содержания образования, критериев его эффективности, что проявляется, прежде всего, в следующем: </vt:lpstr>
      <vt:lpstr>В соответствии с Федеральным Законом «Об образовании в Российской Федерации» от 29.12.2012 г. №273-ФЗ: </vt:lpstr>
      <vt:lpstr>Основные группы лиц (обучающихся) с ограниченными возможностями здоровья:</vt:lpstr>
      <vt:lpstr>Количество детей с ОВЗ и детей-инвалидов, обучающихся в 2015 – 2016 учебном году в общеобразовательных организациях Иркутской области  (начальное общее, основное общее и среднее общее образование):</vt:lpstr>
      <vt:lpstr>Федеральный закон от 24.11.1995 N 181-ФЗ «О социальной защите инвалидов в Российской Федерации» (ред. от 29.12.2015 г.) </vt:lpstr>
      <vt:lpstr>Презентация PowerPoint</vt:lpstr>
      <vt:lpstr>Презентация PowerPoint</vt:lpstr>
      <vt:lpstr>Презентация PowerPoint</vt:lpstr>
      <vt:lpstr>Уровень образовательной организации:</vt:lpstr>
      <vt:lpstr>Презентация PowerPoint</vt:lpstr>
      <vt:lpstr>Федеральные государственные образовательные стандарты, реализуемые в системе общего образования РФ:</vt:lpstr>
      <vt:lpstr>Презентация PowerPoint</vt:lpstr>
      <vt:lpstr>ФГОС НОО обучающихся с ОВЗ включает в себя требования:</vt:lpstr>
      <vt:lpstr>Презентация PowerPoint</vt:lpstr>
      <vt:lpstr>Соотношение содержательных компонентов Стандарта</vt:lpstr>
      <vt:lpstr>Презентация PowerPoint</vt:lpstr>
      <vt:lpstr>Варианты АООП начального общего образования обучающихся с ОВЗ: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 регулирования ФГОС образования обучающихся с умственной отсталостью (интеллектуальными нарушениями)– отношения в сфере образования следующих групп обучающихся с умственной отсталостью (интеллектуальными нарушениями): </vt:lpstr>
      <vt:lpstr>Формы умственной отсталости в соответствии с международной классификацией болезней (МКБ – 10): </vt:lpstr>
      <vt:lpstr>К особым образовательным потребностям обучающихся с умственной отсталостью (интеллектуальными нарушениями) легкой степени относятся: </vt:lpstr>
      <vt:lpstr>К особым образовательным потребностям, являющимися общими для всех обучающихся с умственной отсталостью (интеллектуальными нарушениями) относятся: </vt:lpstr>
      <vt:lpstr>Презентация PowerPoint</vt:lpstr>
      <vt:lpstr>Варианты АООП образования обучающихся с умственной отсталостью (интеллектуальными нарушениями)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Лаборатория коррекционного образования Центра воспитания, социализации и неформального образования ГАУ ДПО «Институт развития образования Иркутской области» o.kuchergina@iro38.ru 500-904 (доб. номер 215)</vt:lpstr>
      <vt:lpstr>Презентация PowerPoint</vt:lpstr>
      <vt:lpstr>Инноваций в деятельности школы с 01.09.2016 г., реализующей ФГОС НОО обучающихся с ОВЗ</vt:lpstr>
      <vt:lpstr>Инноваций в деятельности школы с 01.09.2016 г., реализующей ФГОС обучающихся с умственной отсталостью (интеллектуальными нарушениями)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 – методологические основы реализации федерального государственного образовательного стандарта обучающихся с умственной отсталостью (интеллектуальными нарушениями) </dc:title>
  <dc:creator>Ольга</dc:creator>
  <cp:lastModifiedBy>Кучергина Ольга Викторовна</cp:lastModifiedBy>
  <cp:revision>113</cp:revision>
  <cp:lastPrinted>2016-03-15T08:18:51Z</cp:lastPrinted>
  <dcterms:created xsi:type="dcterms:W3CDTF">2015-12-13T09:05:02Z</dcterms:created>
  <dcterms:modified xsi:type="dcterms:W3CDTF">2016-04-01T03:47:09Z</dcterms:modified>
</cp:coreProperties>
</file>